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71" r:id="rId3"/>
    <p:sldId id="270" r:id="rId4"/>
    <p:sldId id="272" r:id="rId5"/>
    <p:sldId id="262" r:id="rId6"/>
    <p:sldId id="263" r:id="rId7"/>
    <p:sldId id="273" r:id="rId8"/>
    <p:sldId id="265" r:id="rId9"/>
    <p:sldId id="266" r:id="rId10"/>
    <p:sldId id="267" r:id="rId11"/>
    <p:sldId id="268" r:id="rId12"/>
    <p:sldId id="269" r:id="rId13"/>
    <p:sldId id="283" r:id="rId14"/>
    <p:sldId id="280" r:id="rId15"/>
    <p:sldId id="282" r:id="rId16"/>
    <p:sldId id="281" r:id="rId17"/>
    <p:sldId id="276" r:id="rId18"/>
    <p:sldId id="275" r:id="rId19"/>
    <p:sldId id="278" r:id="rId20"/>
    <p:sldId id="274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78B"/>
    <a:srgbClr val="008000"/>
    <a:srgbClr val="081A9C"/>
    <a:srgbClr val="111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643" autoAdjust="0"/>
  </p:normalViewPr>
  <p:slideViewPr>
    <p:cSldViewPr>
      <p:cViewPr>
        <p:scale>
          <a:sx n="100" d="100"/>
          <a:sy n="100" d="100"/>
        </p:scale>
        <p:origin x="-1944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E455E1-C48A-4251-9D4F-A13C918E2AD9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D01EAB-3906-4B69-9733-8E0C13B3BE3D}">
      <dgm:prSet/>
      <dgm:spPr/>
      <dgm:t>
        <a:bodyPr/>
        <a:lstStyle/>
        <a:p>
          <a:pPr algn="l" rtl="0"/>
          <a:r>
            <a:rPr lang="ru-RU" b="0" i="1" dirty="0" smtClean="0">
              <a:latin typeface="+mj-lt"/>
              <a:cs typeface="Arial" pitchFamily="34" charset="0"/>
            </a:rPr>
            <a:t>обеспечить удаленную работу на плохих, неустойчивых каналах связи, возможность работы в </a:t>
          </a:r>
          <a:r>
            <a:rPr lang="ru-RU" b="0" i="1" dirty="0" err="1" smtClean="0">
              <a:latin typeface="+mj-lt"/>
              <a:cs typeface="Arial" pitchFamily="34" charset="0"/>
            </a:rPr>
            <a:t>офлайн-режиме</a:t>
          </a:r>
          <a:endParaRPr lang="en-US" b="0" i="1" dirty="0" smtClean="0">
            <a:latin typeface="+mj-lt"/>
            <a:cs typeface="Arial" pitchFamily="34" charset="0"/>
          </a:endParaRPr>
        </a:p>
      </dgm:t>
    </dgm:pt>
    <dgm:pt modelId="{B67BF5DD-92F5-4011-B5E5-CE96771768F1}" type="parTrans" cxnId="{EE7F2F0A-0C4D-49B2-8DA5-BE2855CE1A7A}">
      <dgm:prSet/>
      <dgm:spPr/>
      <dgm:t>
        <a:bodyPr/>
        <a:lstStyle/>
        <a:p>
          <a:pPr algn="l"/>
          <a:endParaRPr lang="ru-RU" b="0" i="1">
            <a:latin typeface="+mj-lt"/>
          </a:endParaRPr>
        </a:p>
      </dgm:t>
    </dgm:pt>
    <dgm:pt modelId="{1374C20F-C550-4ECA-9687-10C19228D74B}" type="sibTrans" cxnId="{EE7F2F0A-0C4D-49B2-8DA5-BE2855CE1A7A}">
      <dgm:prSet/>
      <dgm:spPr/>
      <dgm:t>
        <a:bodyPr/>
        <a:lstStyle/>
        <a:p>
          <a:pPr algn="l"/>
          <a:endParaRPr lang="ru-RU" b="0" i="1">
            <a:latin typeface="+mj-lt"/>
          </a:endParaRPr>
        </a:p>
      </dgm:t>
    </dgm:pt>
    <dgm:pt modelId="{5088B8F5-32F9-42BD-A8D7-F85CC3B117B8}">
      <dgm:prSet/>
      <dgm:spPr/>
      <dgm:t>
        <a:bodyPr/>
        <a:lstStyle/>
        <a:p>
          <a:pPr algn="l" rtl="0"/>
          <a:r>
            <a:rPr lang="ru-RU" b="0" i="1" dirty="0" smtClean="0">
              <a:latin typeface="+mj-lt"/>
              <a:cs typeface="Arial" pitchFamily="34" charset="0"/>
            </a:rPr>
            <a:t>модернизировать платформу системы, пользовательский интерфейс, осуществить интеграцию с </a:t>
          </a:r>
          <a:r>
            <a:rPr lang="en-US" b="0" i="1" dirty="0" smtClean="0">
              <a:latin typeface="+mj-lt"/>
              <a:cs typeface="Arial" pitchFamily="34" charset="0"/>
            </a:rPr>
            <a:t>Excel</a:t>
          </a:r>
          <a:endParaRPr lang="ru-RU" b="0" i="1" dirty="0">
            <a:latin typeface="+mj-lt"/>
            <a:cs typeface="Arial" pitchFamily="34" charset="0"/>
          </a:endParaRPr>
        </a:p>
      </dgm:t>
    </dgm:pt>
    <dgm:pt modelId="{CF2CDF17-9D4D-4E24-A093-E362722C68A3}" type="parTrans" cxnId="{3B70DA6C-21A8-49C3-8645-FAB2ED3DD86A}">
      <dgm:prSet/>
      <dgm:spPr/>
      <dgm:t>
        <a:bodyPr/>
        <a:lstStyle/>
        <a:p>
          <a:pPr algn="l"/>
          <a:endParaRPr lang="ru-RU" b="0" i="1">
            <a:latin typeface="+mj-lt"/>
          </a:endParaRPr>
        </a:p>
      </dgm:t>
    </dgm:pt>
    <dgm:pt modelId="{1BA58E3A-A556-4A6B-8573-CA986407190E}" type="sibTrans" cxnId="{3B70DA6C-21A8-49C3-8645-FAB2ED3DD86A}">
      <dgm:prSet/>
      <dgm:spPr/>
      <dgm:t>
        <a:bodyPr/>
        <a:lstStyle/>
        <a:p>
          <a:pPr algn="l"/>
          <a:endParaRPr lang="ru-RU" b="0" i="1">
            <a:latin typeface="+mj-lt"/>
          </a:endParaRPr>
        </a:p>
      </dgm:t>
    </dgm:pt>
    <dgm:pt modelId="{7E62B1B3-B68D-47B5-A871-1959CEDD551D}">
      <dgm:prSet/>
      <dgm:spPr/>
      <dgm:t>
        <a:bodyPr/>
        <a:lstStyle/>
        <a:p>
          <a:pPr algn="l" rtl="0"/>
          <a:r>
            <a:rPr lang="ru-RU" b="0" i="1" dirty="0" smtClean="0">
              <a:latin typeface="+mj-lt"/>
              <a:cs typeface="Arial" pitchFamily="34" charset="0"/>
            </a:rPr>
            <a:t>обеспечить работу во всех распространенных </a:t>
          </a:r>
          <a:r>
            <a:rPr lang="ru-RU" b="0" i="1" smtClean="0">
              <a:latin typeface="+mj-lt"/>
              <a:cs typeface="Arial" pitchFamily="34" charset="0"/>
            </a:rPr>
            <a:t>браузерах </a:t>
          </a:r>
          <a:r>
            <a:rPr lang="ru-RU" b="0" i="1" smtClean="0">
              <a:latin typeface="+mj-lt"/>
              <a:cs typeface="Arial" pitchFamily="34" charset="0"/>
            </a:rPr>
            <a:t>(</a:t>
          </a:r>
          <a:r>
            <a:rPr lang="en-US" b="0" i="1" dirty="0" smtClean="0">
              <a:latin typeface="+mj-lt"/>
              <a:cs typeface="Arial" pitchFamily="34" charset="0"/>
            </a:rPr>
            <a:t>Opera, </a:t>
          </a:r>
          <a:r>
            <a:rPr lang="en-US" b="0" i="1" dirty="0" err="1" smtClean="0">
              <a:latin typeface="+mj-lt"/>
              <a:cs typeface="Arial" pitchFamily="34" charset="0"/>
            </a:rPr>
            <a:t>FireFox</a:t>
          </a:r>
          <a:r>
            <a:rPr lang="en-US" b="0" i="1" dirty="0" smtClean="0">
              <a:latin typeface="+mj-lt"/>
              <a:cs typeface="Arial" pitchFamily="34" charset="0"/>
            </a:rPr>
            <a:t>, Safari, Chrome)</a:t>
          </a:r>
          <a:endParaRPr lang="ru-RU" b="0" i="1" dirty="0">
            <a:latin typeface="+mj-lt"/>
            <a:cs typeface="Arial" pitchFamily="34" charset="0"/>
          </a:endParaRPr>
        </a:p>
      </dgm:t>
    </dgm:pt>
    <dgm:pt modelId="{2582706A-BE07-41CB-A7CD-58D5508A42D0}" type="parTrans" cxnId="{0107CBF2-4A0E-4595-ADC0-99FFA2846A48}">
      <dgm:prSet/>
      <dgm:spPr/>
      <dgm:t>
        <a:bodyPr/>
        <a:lstStyle/>
        <a:p>
          <a:pPr algn="l"/>
          <a:endParaRPr lang="ru-RU" b="0" i="1">
            <a:latin typeface="+mj-lt"/>
          </a:endParaRPr>
        </a:p>
      </dgm:t>
    </dgm:pt>
    <dgm:pt modelId="{5521339F-DD88-44A1-B851-5FA4122F5CD5}" type="sibTrans" cxnId="{0107CBF2-4A0E-4595-ADC0-99FFA2846A48}">
      <dgm:prSet/>
      <dgm:spPr/>
      <dgm:t>
        <a:bodyPr/>
        <a:lstStyle/>
        <a:p>
          <a:pPr algn="l"/>
          <a:endParaRPr lang="ru-RU" b="0" i="1">
            <a:latin typeface="+mj-lt"/>
          </a:endParaRPr>
        </a:p>
      </dgm:t>
    </dgm:pt>
    <dgm:pt modelId="{26E83C65-676A-4649-A0B8-88D0402F671C}">
      <dgm:prSet/>
      <dgm:spPr/>
      <dgm:t>
        <a:bodyPr/>
        <a:lstStyle/>
        <a:p>
          <a:pPr algn="l" rtl="0"/>
          <a:r>
            <a:rPr lang="ru-RU" b="0" i="1" dirty="0" smtClean="0">
              <a:latin typeface="+mj-lt"/>
              <a:cs typeface="Arial" pitchFamily="34" charset="0"/>
            </a:rPr>
            <a:t>реализовать  печать отчетов в  </a:t>
          </a:r>
          <a:r>
            <a:rPr lang="en-US" b="0" i="1" dirty="0" err="1" smtClean="0">
              <a:latin typeface="+mj-lt"/>
              <a:cs typeface="Arial" pitchFamily="34" charset="0"/>
            </a:rPr>
            <a:t>OpenOffice</a:t>
          </a:r>
          <a:r>
            <a:rPr lang="en-US" b="0" i="1" dirty="0" smtClean="0">
              <a:latin typeface="+mj-lt"/>
              <a:cs typeface="Arial" pitchFamily="34" charset="0"/>
            </a:rPr>
            <a:t>, HTML</a:t>
          </a:r>
          <a:endParaRPr lang="ru-RU" b="0" i="1" dirty="0">
            <a:latin typeface="+mj-lt"/>
            <a:cs typeface="Arial" pitchFamily="34" charset="0"/>
          </a:endParaRPr>
        </a:p>
      </dgm:t>
    </dgm:pt>
    <dgm:pt modelId="{444B2FDA-634C-4920-960A-22F390C8E0C7}" type="parTrans" cxnId="{4A4BA3FF-45A8-465D-8368-9F290C280CE8}">
      <dgm:prSet/>
      <dgm:spPr/>
      <dgm:t>
        <a:bodyPr/>
        <a:lstStyle/>
        <a:p>
          <a:pPr algn="l"/>
          <a:endParaRPr lang="ru-RU" b="0" i="1">
            <a:latin typeface="+mj-lt"/>
          </a:endParaRPr>
        </a:p>
      </dgm:t>
    </dgm:pt>
    <dgm:pt modelId="{67E5D817-21F3-4082-AA4E-2EB0290D9CF8}" type="sibTrans" cxnId="{4A4BA3FF-45A8-465D-8368-9F290C280CE8}">
      <dgm:prSet/>
      <dgm:spPr/>
      <dgm:t>
        <a:bodyPr/>
        <a:lstStyle/>
        <a:p>
          <a:pPr algn="l"/>
          <a:endParaRPr lang="ru-RU" b="0" i="1">
            <a:latin typeface="+mj-lt"/>
          </a:endParaRPr>
        </a:p>
      </dgm:t>
    </dgm:pt>
    <dgm:pt modelId="{F4BD17BD-5985-4A57-8951-C06C279D4171}">
      <dgm:prSet/>
      <dgm:spPr/>
      <dgm:t>
        <a:bodyPr/>
        <a:lstStyle/>
        <a:p>
          <a:pPr algn="l"/>
          <a:r>
            <a:rPr lang="ru-RU" b="0" i="1" dirty="0" smtClean="0">
              <a:latin typeface="+mj-lt"/>
            </a:rPr>
            <a:t>изменить систему хранения данных, что позволит минимизировать размер БД</a:t>
          </a:r>
          <a:endParaRPr lang="ru-RU" b="0" i="1" dirty="0">
            <a:latin typeface="+mj-lt"/>
          </a:endParaRPr>
        </a:p>
      </dgm:t>
    </dgm:pt>
    <dgm:pt modelId="{8C4BCB4F-74FA-48CF-84F2-263B773BB8D3}" type="parTrans" cxnId="{FF9D16ED-74DF-46A1-B9D1-D4097210B5DC}">
      <dgm:prSet/>
      <dgm:spPr/>
      <dgm:t>
        <a:bodyPr/>
        <a:lstStyle/>
        <a:p>
          <a:pPr algn="l"/>
          <a:endParaRPr lang="ru-RU" b="0" i="1">
            <a:latin typeface="+mj-lt"/>
          </a:endParaRPr>
        </a:p>
      </dgm:t>
    </dgm:pt>
    <dgm:pt modelId="{A65E9DBD-1C8C-4F34-9A21-373062CAE1EF}" type="sibTrans" cxnId="{FF9D16ED-74DF-46A1-B9D1-D4097210B5DC}">
      <dgm:prSet/>
      <dgm:spPr/>
      <dgm:t>
        <a:bodyPr/>
        <a:lstStyle/>
        <a:p>
          <a:pPr algn="l"/>
          <a:endParaRPr lang="ru-RU" b="0" i="1">
            <a:latin typeface="+mj-lt"/>
          </a:endParaRPr>
        </a:p>
      </dgm:t>
    </dgm:pt>
    <dgm:pt modelId="{594E82EB-A023-46DD-BBF2-B96521EB26AF}">
      <dgm:prSet/>
      <dgm:spPr/>
      <dgm:t>
        <a:bodyPr/>
        <a:lstStyle/>
        <a:p>
          <a:pPr algn="l"/>
          <a:r>
            <a:rPr lang="ru-RU" b="0" i="1" dirty="0" smtClean="0">
              <a:latin typeface="+mj-lt"/>
            </a:rPr>
            <a:t>увеличить количество организаций подключенных к единой базе данных (до десятков тысяч)</a:t>
          </a:r>
          <a:endParaRPr lang="ru-RU" b="0" i="1" dirty="0">
            <a:latin typeface="+mj-lt"/>
          </a:endParaRPr>
        </a:p>
      </dgm:t>
    </dgm:pt>
    <dgm:pt modelId="{6E40ED53-F7FB-4806-8DA3-3A65B8E79F10}" type="parTrans" cxnId="{DD76397B-4480-474F-A386-D4B33D7C184C}">
      <dgm:prSet/>
      <dgm:spPr/>
      <dgm:t>
        <a:bodyPr/>
        <a:lstStyle/>
        <a:p>
          <a:pPr algn="l"/>
          <a:endParaRPr lang="ru-RU" b="0" i="1">
            <a:latin typeface="+mj-lt"/>
          </a:endParaRPr>
        </a:p>
      </dgm:t>
    </dgm:pt>
    <dgm:pt modelId="{6C654B7C-10C6-4423-A6CE-356DEF570E90}" type="sibTrans" cxnId="{DD76397B-4480-474F-A386-D4B33D7C184C}">
      <dgm:prSet/>
      <dgm:spPr/>
      <dgm:t>
        <a:bodyPr/>
        <a:lstStyle/>
        <a:p>
          <a:pPr algn="l"/>
          <a:endParaRPr lang="ru-RU" b="0" i="1">
            <a:latin typeface="+mj-lt"/>
          </a:endParaRPr>
        </a:p>
      </dgm:t>
    </dgm:pt>
    <dgm:pt modelId="{6360EDFE-9EAE-47E9-9A61-4D99AF05C86C}">
      <dgm:prSet/>
      <dgm:spPr/>
      <dgm:t>
        <a:bodyPr/>
        <a:lstStyle/>
        <a:p>
          <a:pPr algn="l"/>
          <a:r>
            <a:rPr lang="ru-RU" b="0" i="1" dirty="0" smtClean="0">
              <a:latin typeface="+mj-lt"/>
            </a:rPr>
            <a:t>ускорить обработку данных, осуществить </a:t>
          </a:r>
          <a:r>
            <a:rPr lang="ru-RU" b="0" i="1" dirty="0" err="1" smtClean="0">
              <a:latin typeface="+mj-lt"/>
            </a:rPr>
            <a:t>досчет</a:t>
          </a:r>
          <a:r>
            <a:rPr lang="ru-RU" b="0" i="1" dirty="0" smtClean="0">
              <a:latin typeface="+mj-lt"/>
            </a:rPr>
            <a:t> итогов «налету»</a:t>
          </a:r>
          <a:endParaRPr lang="ru-RU" b="0" i="1" dirty="0">
            <a:latin typeface="+mj-lt"/>
          </a:endParaRPr>
        </a:p>
      </dgm:t>
    </dgm:pt>
    <dgm:pt modelId="{E72D131C-B9F2-4882-B97F-088FA413A6FD}" type="parTrans" cxnId="{56DEB6B3-FBAC-4CE2-9493-D2D667DE78F1}">
      <dgm:prSet/>
      <dgm:spPr/>
      <dgm:t>
        <a:bodyPr/>
        <a:lstStyle/>
        <a:p>
          <a:pPr algn="l"/>
          <a:endParaRPr lang="ru-RU" b="0" i="1">
            <a:latin typeface="+mj-lt"/>
          </a:endParaRPr>
        </a:p>
      </dgm:t>
    </dgm:pt>
    <dgm:pt modelId="{4822E0A3-5950-48EB-85D6-FF00C644876D}" type="sibTrans" cxnId="{56DEB6B3-FBAC-4CE2-9493-D2D667DE78F1}">
      <dgm:prSet/>
      <dgm:spPr/>
      <dgm:t>
        <a:bodyPr/>
        <a:lstStyle/>
        <a:p>
          <a:pPr algn="l"/>
          <a:endParaRPr lang="ru-RU" b="0" i="1">
            <a:latin typeface="+mj-lt"/>
          </a:endParaRPr>
        </a:p>
      </dgm:t>
    </dgm:pt>
    <dgm:pt modelId="{CF6401C5-1106-40C2-AB12-C9F8062AB967}" type="pres">
      <dgm:prSet presAssocID="{90E455E1-C48A-4251-9D4F-A13C918E2A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4AFBDA-4FE2-4EE2-BC05-991B447BB7B8}" type="pres">
      <dgm:prSet presAssocID="{81D01EAB-3906-4B69-9733-8E0C13B3BE3D}" presName="parentText" presStyleLbl="node1" presStyleIdx="0" presStyleCnt="7" custScaleY="1054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BFF78-D1B4-4BFB-8473-E43A51980128}" type="pres">
      <dgm:prSet presAssocID="{1374C20F-C550-4ECA-9687-10C19228D74B}" presName="spacer" presStyleCnt="0"/>
      <dgm:spPr/>
      <dgm:t>
        <a:bodyPr/>
        <a:lstStyle/>
        <a:p>
          <a:endParaRPr lang="ru-RU"/>
        </a:p>
      </dgm:t>
    </dgm:pt>
    <dgm:pt modelId="{51AD231D-7939-46BE-A1BD-2493CBB74E03}" type="pres">
      <dgm:prSet presAssocID="{5088B8F5-32F9-42BD-A8D7-F85CC3B117B8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15794-5D7F-470B-8E24-5E0E01D6100D}" type="pres">
      <dgm:prSet presAssocID="{1BA58E3A-A556-4A6B-8573-CA986407190E}" presName="spacer" presStyleCnt="0"/>
      <dgm:spPr/>
      <dgm:t>
        <a:bodyPr/>
        <a:lstStyle/>
        <a:p>
          <a:endParaRPr lang="ru-RU"/>
        </a:p>
      </dgm:t>
    </dgm:pt>
    <dgm:pt modelId="{B43672F5-9331-4D7C-BEF0-0FBF0D92D372}" type="pres">
      <dgm:prSet presAssocID="{7E62B1B3-B68D-47B5-A871-1959CEDD551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9B14E-D306-4B1D-9EC7-668B40E3A53D}" type="pres">
      <dgm:prSet presAssocID="{5521339F-DD88-44A1-B851-5FA4122F5CD5}" presName="spacer" presStyleCnt="0"/>
      <dgm:spPr/>
      <dgm:t>
        <a:bodyPr/>
        <a:lstStyle/>
        <a:p>
          <a:endParaRPr lang="ru-RU"/>
        </a:p>
      </dgm:t>
    </dgm:pt>
    <dgm:pt modelId="{201D3E60-D356-4163-97C9-9CEA4EE7AB9F}" type="pres">
      <dgm:prSet presAssocID="{26E83C65-676A-4649-A0B8-88D0402F671C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A35A7-67F5-4061-9277-511C279EEDDF}" type="pres">
      <dgm:prSet presAssocID="{67E5D817-21F3-4082-AA4E-2EB0290D9CF8}" presName="spacer" presStyleCnt="0"/>
      <dgm:spPr/>
    </dgm:pt>
    <dgm:pt modelId="{969DFAAE-5446-4011-A7D1-3E284DE0D6A2}" type="pres">
      <dgm:prSet presAssocID="{F4BD17BD-5985-4A57-8951-C06C279D417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68D44-38ED-4452-9D18-67D06D66D666}" type="pres">
      <dgm:prSet presAssocID="{A65E9DBD-1C8C-4F34-9A21-373062CAE1EF}" presName="spacer" presStyleCnt="0"/>
      <dgm:spPr/>
    </dgm:pt>
    <dgm:pt modelId="{6D54B8F9-E8CB-40CB-9A1C-18F78AEE89B6}" type="pres">
      <dgm:prSet presAssocID="{6360EDFE-9EAE-47E9-9A61-4D99AF05C86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B1ED1-0E09-4633-9FBB-99488B7C6476}" type="pres">
      <dgm:prSet presAssocID="{4822E0A3-5950-48EB-85D6-FF00C644876D}" presName="spacer" presStyleCnt="0"/>
      <dgm:spPr/>
    </dgm:pt>
    <dgm:pt modelId="{A75A0193-A0CE-46AD-AFF1-CC173F91E6F7}" type="pres">
      <dgm:prSet presAssocID="{594E82EB-A023-46DD-BBF2-B96521EB26A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76397B-4480-474F-A386-D4B33D7C184C}" srcId="{90E455E1-C48A-4251-9D4F-A13C918E2AD9}" destId="{594E82EB-A023-46DD-BBF2-B96521EB26AF}" srcOrd="6" destOrd="0" parTransId="{6E40ED53-F7FB-4806-8DA3-3A65B8E79F10}" sibTransId="{6C654B7C-10C6-4423-A6CE-356DEF570E90}"/>
    <dgm:cxn modelId="{DFD175C6-C255-4158-ABD6-39B6B5679D9C}" type="presOf" srcId="{5088B8F5-32F9-42BD-A8D7-F85CC3B117B8}" destId="{51AD231D-7939-46BE-A1BD-2493CBB74E03}" srcOrd="0" destOrd="0" presId="urn:microsoft.com/office/officeart/2005/8/layout/vList2"/>
    <dgm:cxn modelId="{A59C0676-A05E-4BEE-8398-C5006CB48EB1}" type="presOf" srcId="{7E62B1B3-B68D-47B5-A871-1959CEDD551D}" destId="{B43672F5-9331-4D7C-BEF0-0FBF0D92D372}" srcOrd="0" destOrd="0" presId="urn:microsoft.com/office/officeart/2005/8/layout/vList2"/>
    <dgm:cxn modelId="{56DEB6B3-FBAC-4CE2-9493-D2D667DE78F1}" srcId="{90E455E1-C48A-4251-9D4F-A13C918E2AD9}" destId="{6360EDFE-9EAE-47E9-9A61-4D99AF05C86C}" srcOrd="5" destOrd="0" parTransId="{E72D131C-B9F2-4882-B97F-088FA413A6FD}" sibTransId="{4822E0A3-5950-48EB-85D6-FF00C644876D}"/>
    <dgm:cxn modelId="{33799C26-58D4-433C-9E1A-A722E21C85DC}" type="presOf" srcId="{F4BD17BD-5985-4A57-8951-C06C279D4171}" destId="{969DFAAE-5446-4011-A7D1-3E284DE0D6A2}" srcOrd="0" destOrd="0" presId="urn:microsoft.com/office/officeart/2005/8/layout/vList2"/>
    <dgm:cxn modelId="{FEAB213D-A199-489F-A6F8-69613C1C9902}" type="presOf" srcId="{6360EDFE-9EAE-47E9-9A61-4D99AF05C86C}" destId="{6D54B8F9-E8CB-40CB-9A1C-18F78AEE89B6}" srcOrd="0" destOrd="0" presId="urn:microsoft.com/office/officeart/2005/8/layout/vList2"/>
    <dgm:cxn modelId="{6B9F4B31-E310-4F7D-B07D-596F96BF30EE}" type="presOf" srcId="{81D01EAB-3906-4B69-9733-8E0C13B3BE3D}" destId="{264AFBDA-4FE2-4EE2-BC05-991B447BB7B8}" srcOrd="0" destOrd="0" presId="urn:microsoft.com/office/officeart/2005/8/layout/vList2"/>
    <dgm:cxn modelId="{4A4BA3FF-45A8-465D-8368-9F290C280CE8}" srcId="{90E455E1-C48A-4251-9D4F-A13C918E2AD9}" destId="{26E83C65-676A-4649-A0B8-88D0402F671C}" srcOrd="3" destOrd="0" parTransId="{444B2FDA-634C-4920-960A-22F390C8E0C7}" sibTransId="{67E5D817-21F3-4082-AA4E-2EB0290D9CF8}"/>
    <dgm:cxn modelId="{EE7F2F0A-0C4D-49B2-8DA5-BE2855CE1A7A}" srcId="{90E455E1-C48A-4251-9D4F-A13C918E2AD9}" destId="{81D01EAB-3906-4B69-9733-8E0C13B3BE3D}" srcOrd="0" destOrd="0" parTransId="{B67BF5DD-92F5-4011-B5E5-CE96771768F1}" sibTransId="{1374C20F-C550-4ECA-9687-10C19228D74B}"/>
    <dgm:cxn modelId="{0107CBF2-4A0E-4595-ADC0-99FFA2846A48}" srcId="{90E455E1-C48A-4251-9D4F-A13C918E2AD9}" destId="{7E62B1B3-B68D-47B5-A871-1959CEDD551D}" srcOrd="2" destOrd="0" parTransId="{2582706A-BE07-41CB-A7CD-58D5508A42D0}" sibTransId="{5521339F-DD88-44A1-B851-5FA4122F5CD5}"/>
    <dgm:cxn modelId="{FF9D16ED-74DF-46A1-B9D1-D4097210B5DC}" srcId="{90E455E1-C48A-4251-9D4F-A13C918E2AD9}" destId="{F4BD17BD-5985-4A57-8951-C06C279D4171}" srcOrd="4" destOrd="0" parTransId="{8C4BCB4F-74FA-48CF-84F2-263B773BB8D3}" sibTransId="{A65E9DBD-1C8C-4F34-9A21-373062CAE1EF}"/>
    <dgm:cxn modelId="{8124777D-AC40-4D8F-9F71-0FE6145181DF}" type="presOf" srcId="{90E455E1-C48A-4251-9D4F-A13C918E2AD9}" destId="{CF6401C5-1106-40C2-AB12-C9F8062AB967}" srcOrd="0" destOrd="0" presId="urn:microsoft.com/office/officeart/2005/8/layout/vList2"/>
    <dgm:cxn modelId="{EF014510-7AD9-4A49-887A-16ADA22C7D15}" type="presOf" srcId="{594E82EB-A023-46DD-BBF2-B96521EB26AF}" destId="{A75A0193-A0CE-46AD-AFF1-CC173F91E6F7}" srcOrd="0" destOrd="0" presId="urn:microsoft.com/office/officeart/2005/8/layout/vList2"/>
    <dgm:cxn modelId="{3B70DA6C-21A8-49C3-8645-FAB2ED3DD86A}" srcId="{90E455E1-C48A-4251-9D4F-A13C918E2AD9}" destId="{5088B8F5-32F9-42BD-A8D7-F85CC3B117B8}" srcOrd="1" destOrd="0" parTransId="{CF2CDF17-9D4D-4E24-A093-E362722C68A3}" sibTransId="{1BA58E3A-A556-4A6B-8573-CA986407190E}"/>
    <dgm:cxn modelId="{7D3876BD-73B1-45F7-9654-0155551A4AE8}" type="presOf" srcId="{26E83C65-676A-4649-A0B8-88D0402F671C}" destId="{201D3E60-D356-4163-97C9-9CEA4EE7AB9F}" srcOrd="0" destOrd="0" presId="urn:microsoft.com/office/officeart/2005/8/layout/vList2"/>
    <dgm:cxn modelId="{C6291932-E5D5-456D-BD26-205ADEF64890}" type="presParOf" srcId="{CF6401C5-1106-40C2-AB12-C9F8062AB967}" destId="{264AFBDA-4FE2-4EE2-BC05-991B447BB7B8}" srcOrd="0" destOrd="0" presId="urn:microsoft.com/office/officeart/2005/8/layout/vList2"/>
    <dgm:cxn modelId="{F3947E3C-8F64-4517-B748-CEACB5E2199F}" type="presParOf" srcId="{CF6401C5-1106-40C2-AB12-C9F8062AB967}" destId="{4FABFF78-D1B4-4BFB-8473-E43A51980128}" srcOrd="1" destOrd="0" presId="urn:microsoft.com/office/officeart/2005/8/layout/vList2"/>
    <dgm:cxn modelId="{D1181249-236E-442F-BDEC-AA59D1B37972}" type="presParOf" srcId="{CF6401C5-1106-40C2-AB12-C9F8062AB967}" destId="{51AD231D-7939-46BE-A1BD-2493CBB74E03}" srcOrd="2" destOrd="0" presId="urn:microsoft.com/office/officeart/2005/8/layout/vList2"/>
    <dgm:cxn modelId="{F7B0FBEC-72C5-437A-9394-5C96EB59A98C}" type="presParOf" srcId="{CF6401C5-1106-40C2-AB12-C9F8062AB967}" destId="{A0715794-5D7F-470B-8E24-5E0E01D6100D}" srcOrd="3" destOrd="0" presId="urn:microsoft.com/office/officeart/2005/8/layout/vList2"/>
    <dgm:cxn modelId="{9227C24C-4AE5-4D74-BF34-8AE194321E63}" type="presParOf" srcId="{CF6401C5-1106-40C2-AB12-C9F8062AB967}" destId="{B43672F5-9331-4D7C-BEF0-0FBF0D92D372}" srcOrd="4" destOrd="0" presId="urn:microsoft.com/office/officeart/2005/8/layout/vList2"/>
    <dgm:cxn modelId="{C80BC0A5-2BA9-48DF-BC2D-45C109B50FF7}" type="presParOf" srcId="{CF6401C5-1106-40C2-AB12-C9F8062AB967}" destId="{D339B14E-D306-4B1D-9EC7-668B40E3A53D}" srcOrd="5" destOrd="0" presId="urn:microsoft.com/office/officeart/2005/8/layout/vList2"/>
    <dgm:cxn modelId="{609F778A-D176-492F-9BAD-D9E464669091}" type="presParOf" srcId="{CF6401C5-1106-40C2-AB12-C9F8062AB967}" destId="{201D3E60-D356-4163-97C9-9CEA4EE7AB9F}" srcOrd="6" destOrd="0" presId="urn:microsoft.com/office/officeart/2005/8/layout/vList2"/>
    <dgm:cxn modelId="{0810052D-B20F-4F0C-A489-CB66244517DD}" type="presParOf" srcId="{CF6401C5-1106-40C2-AB12-C9F8062AB967}" destId="{684A35A7-67F5-4061-9277-511C279EEDDF}" srcOrd="7" destOrd="0" presId="urn:microsoft.com/office/officeart/2005/8/layout/vList2"/>
    <dgm:cxn modelId="{311A027D-5C4E-4A2D-925E-D3BE0795ED8C}" type="presParOf" srcId="{CF6401C5-1106-40C2-AB12-C9F8062AB967}" destId="{969DFAAE-5446-4011-A7D1-3E284DE0D6A2}" srcOrd="8" destOrd="0" presId="urn:microsoft.com/office/officeart/2005/8/layout/vList2"/>
    <dgm:cxn modelId="{869C5BE9-1ABE-4B7D-86AB-A022426EF0A4}" type="presParOf" srcId="{CF6401C5-1106-40C2-AB12-C9F8062AB967}" destId="{F3D68D44-38ED-4452-9D18-67D06D66D666}" srcOrd="9" destOrd="0" presId="urn:microsoft.com/office/officeart/2005/8/layout/vList2"/>
    <dgm:cxn modelId="{40B84E8D-4EB3-47E9-964C-56C88B0BC634}" type="presParOf" srcId="{CF6401C5-1106-40C2-AB12-C9F8062AB967}" destId="{6D54B8F9-E8CB-40CB-9A1C-18F78AEE89B6}" srcOrd="10" destOrd="0" presId="urn:microsoft.com/office/officeart/2005/8/layout/vList2"/>
    <dgm:cxn modelId="{74D90E6F-8ED0-4D39-89D2-A57AA93497FF}" type="presParOf" srcId="{CF6401C5-1106-40C2-AB12-C9F8062AB967}" destId="{28FB1ED1-0E09-4633-9FBB-99488B7C6476}" srcOrd="11" destOrd="0" presId="urn:microsoft.com/office/officeart/2005/8/layout/vList2"/>
    <dgm:cxn modelId="{1934C0D8-2358-494E-9E1A-B2A62473A54C}" type="presParOf" srcId="{CF6401C5-1106-40C2-AB12-C9F8062AB967}" destId="{A75A0193-A0CE-46AD-AFF1-CC173F91E6F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AFBDA-4FE2-4EE2-BC05-991B447BB7B8}">
      <dsp:nvSpPr>
        <dsp:cNvPr id="0" name=""/>
        <dsp:cNvSpPr/>
      </dsp:nvSpPr>
      <dsp:spPr>
        <a:xfrm>
          <a:off x="0" y="50288"/>
          <a:ext cx="8928992" cy="7968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1" kern="1200" dirty="0" smtClean="0">
              <a:latin typeface="+mj-lt"/>
              <a:cs typeface="Arial" pitchFamily="34" charset="0"/>
            </a:rPr>
            <a:t>обеспечить удаленную работу на плохих, неустойчивых каналах связи, возможность работы в </a:t>
          </a:r>
          <a:r>
            <a:rPr lang="ru-RU" sz="1900" b="0" i="1" kern="1200" dirty="0" err="1" smtClean="0">
              <a:latin typeface="+mj-lt"/>
              <a:cs typeface="Arial" pitchFamily="34" charset="0"/>
            </a:rPr>
            <a:t>офлайн-режиме</a:t>
          </a:r>
          <a:endParaRPr lang="en-US" sz="1900" b="0" i="1" kern="1200" dirty="0" smtClean="0">
            <a:latin typeface="+mj-lt"/>
            <a:cs typeface="Arial" pitchFamily="34" charset="0"/>
          </a:endParaRPr>
        </a:p>
      </dsp:txBody>
      <dsp:txXfrm>
        <a:off x="38898" y="89186"/>
        <a:ext cx="8851196" cy="719027"/>
      </dsp:txXfrm>
    </dsp:sp>
    <dsp:sp modelId="{51AD231D-7939-46BE-A1BD-2493CBB74E03}">
      <dsp:nvSpPr>
        <dsp:cNvPr id="0" name=""/>
        <dsp:cNvSpPr/>
      </dsp:nvSpPr>
      <dsp:spPr>
        <a:xfrm>
          <a:off x="0" y="901831"/>
          <a:ext cx="8928992" cy="755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1" kern="1200" dirty="0" smtClean="0">
              <a:latin typeface="+mj-lt"/>
              <a:cs typeface="Arial" pitchFamily="34" charset="0"/>
            </a:rPr>
            <a:t>модернизировать платформу системы, пользовательский интерфейс, осуществить интеграцию с </a:t>
          </a:r>
          <a:r>
            <a:rPr lang="en-US" sz="1900" b="0" i="1" kern="1200" dirty="0" smtClean="0">
              <a:latin typeface="+mj-lt"/>
              <a:cs typeface="Arial" pitchFamily="34" charset="0"/>
            </a:rPr>
            <a:t>Excel</a:t>
          </a:r>
          <a:endParaRPr lang="ru-RU" sz="1900" b="0" i="1" kern="1200" dirty="0">
            <a:latin typeface="+mj-lt"/>
            <a:cs typeface="Arial" pitchFamily="34" charset="0"/>
          </a:endParaRPr>
        </a:p>
      </dsp:txBody>
      <dsp:txXfrm>
        <a:off x="36896" y="938727"/>
        <a:ext cx="8855200" cy="682028"/>
      </dsp:txXfrm>
    </dsp:sp>
    <dsp:sp modelId="{B43672F5-9331-4D7C-BEF0-0FBF0D92D372}">
      <dsp:nvSpPr>
        <dsp:cNvPr id="0" name=""/>
        <dsp:cNvSpPr/>
      </dsp:nvSpPr>
      <dsp:spPr>
        <a:xfrm>
          <a:off x="0" y="1712371"/>
          <a:ext cx="8928992" cy="755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1" kern="1200" dirty="0" smtClean="0">
              <a:latin typeface="+mj-lt"/>
              <a:cs typeface="Arial" pitchFamily="34" charset="0"/>
            </a:rPr>
            <a:t>обеспечить работу во всех распространенных </a:t>
          </a:r>
          <a:r>
            <a:rPr lang="ru-RU" sz="1900" b="0" i="1" kern="1200" smtClean="0">
              <a:latin typeface="+mj-lt"/>
              <a:cs typeface="Arial" pitchFamily="34" charset="0"/>
            </a:rPr>
            <a:t>браузерах </a:t>
          </a:r>
          <a:r>
            <a:rPr lang="ru-RU" sz="1900" b="0" i="1" kern="1200" smtClean="0">
              <a:latin typeface="+mj-lt"/>
              <a:cs typeface="Arial" pitchFamily="34" charset="0"/>
            </a:rPr>
            <a:t>(</a:t>
          </a:r>
          <a:r>
            <a:rPr lang="en-US" sz="1900" b="0" i="1" kern="1200" dirty="0" smtClean="0">
              <a:latin typeface="+mj-lt"/>
              <a:cs typeface="Arial" pitchFamily="34" charset="0"/>
            </a:rPr>
            <a:t>Opera, </a:t>
          </a:r>
          <a:r>
            <a:rPr lang="en-US" sz="1900" b="0" i="1" kern="1200" dirty="0" err="1" smtClean="0">
              <a:latin typeface="+mj-lt"/>
              <a:cs typeface="Arial" pitchFamily="34" charset="0"/>
            </a:rPr>
            <a:t>FireFox</a:t>
          </a:r>
          <a:r>
            <a:rPr lang="en-US" sz="1900" b="0" i="1" kern="1200" dirty="0" smtClean="0">
              <a:latin typeface="+mj-lt"/>
              <a:cs typeface="Arial" pitchFamily="34" charset="0"/>
            </a:rPr>
            <a:t>, Safari, Chrome)</a:t>
          </a:r>
          <a:endParaRPr lang="ru-RU" sz="1900" b="0" i="1" kern="1200" dirty="0">
            <a:latin typeface="+mj-lt"/>
            <a:cs typeface="Arial" pitchFamily="34" charset="0"/>
          </a:endParaRPr>
        </a:p>
      </dsp:txBody>
      <dsp:txXfrm>
        <a:off x="36896" y="1749267"/>
        <a:ext cx="8855200" cy="682028"/>
      </dsp:txXfrm>
    </dsp:sp>
    <dsp:sp modelId="{201D3E60-D356-4163-97C9-9CEA4EE7AB9F}">
      <dsp:nvSpPr>
        <dsp:cNvPr id="0" name=""/>
        <dsp:cNvSpPr/>
      </dsp:nvSpPr>
      <dsp:spPr>
        <a:xfrm>
          <a:off x="0" y="2522911"/>
          <a:ext cx="8928992" cy="755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1" kern="1200" dirty="0" smtClean="0">
              <a:latin typeface="+mj-lt"/>
              <a:cs typeface="Arial" pitchFamily="34" charset="0"/>
            </a:rPr>
            <a:t>реализовать  печать отчетов в  </a:t>
          </a:r>
          <a:r>
            <a:rPr lang="en-US" sz="1900" b="0" i="1" kern="1200" dirty="0" err="1" smtClean="0">
              <a:latin typeface="+mj-lt"/>
              <a:cs typeface="Arial" pitchFamily="34" charset="0"/>
            </a:rPr>
            <a:t>OpenOffice</a:t>
          </a:r>
          <a:r>
            <a:rPr lang="en-US" sz="1900" b="0" i="1" kern="1200" dirty="0" smtClean="0">
              <a:latin typeface="+mj-lt"/>
              <a:cs typeface="Arial" pitchFamily="34" charset="0"/>
            </a:rPr>
            <a:t>, HTML</a:t>
          </a:r>
          <a:endParaRPr lang="ru-RU" sz="1900" b="0" i="1" kern="1200" dirty="0">
            <a:latin typeface="+mj-lt"/>
            <a:cs typeface="Arial" pitchFamily="34" charset="0"/>
          </a:endParaRPr>
        </a:p>
      </dsp:txBody>
      <dsp:txXfrm>
        <a:off x="36896" y="2559807"/>
        <a:ext cx="8855200" cy="682028"/>
      </dsp:txXfrm>
    </dsp:sp>
    <dsp:sp modelId="{969DFAAE-5446-4011-A7D1-3E284DE0D6A2}">
      <dsp:nvSpPr>
        <dsp:cNvPr id="0" name=""/>
        <dsp:cNvSpPr/>
      </dsp:nvSpPr>
      <dsp:spPr>
        <a:xfrm>
          <a:off x="0" y="3333451"/>
          <a:ext cx="8928992" cy="755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1" kern="1200" dirty="0" smtClean="0">
              <a:latin typeface="+mj-lt"/>
            </a:rPr>
            <a:t>изменить систему хранения данных, что позволит минимизировать размер БД</a:t>
          </a:r>
          <a:endParaRPr lang="ru-RU" sz="1900" b="0" i="1" kern="1200" dirty="0">
            <a:latin typeface="+mj-lt"/>
          </a:endParaRPr>
        </a:p>
      </dsp:txBody>
      <dsp:txXfrm>
        <a:off x="36896" y="3370347"/>
        <a:ext cx="8855200" cy="682028"/>
      </dsp:txXfrm>
    </dsp:sp>
    <dsp:sp modelId="{6D54B8F9-E8CB-40CB-9A1C-18F78AEE89B6}">
      <dsp:nvSpPr>
        <dsp:cNvPr id="0" name=""/>
        <dsp:cNvSpPr/>
      </dsp:nvSpPr>
      <dsp:spPr>
        <a:xfrm>
          <a:off x="0" y="4143991"/>
          <a:ext cx="8928992" cy="755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1" kern="1200" dirty="0" smtClean="0">
              <a:latin typeface="+mj-lt"/>
            </a:rPr>
            <a:t>ускорить обработку данных, осуществить </a:t>
          </a:r>
          <a:r>
            <a:rPr lang="ru-RU" sz="1900" b="0" i="1" kern="1200" dirty="0" err="1" smtClean="0">
              <a:latin typeface="+mj-lt"/>
            </a:rPr>
            <a:t>досчет</a:t>
          </a:r>
          <a:r>
            <a:rPr lang="ru-RU" sz="1900" b="0" i="1" kern="1200" dirty="0" smtClean="0">
              <a:latin typeface="+mj-lt"/>
            </a:rPr>
            <a:t> итогов «налету»</a:t>
          </a:r>
          <a:endParaRPr lang="ru-RU" sz="1900" b="0" i="1" kern="1200" dirty="0">
            <a:latin typeface="+mj-lt"/>
          </a:endParaRPr>
        </a:p>
      </dsp:txBody>
      <dsp:txXfrm>
        <a:off x="36896" y="4180887"/>
        <a:ext cx="8855200" cy="682028"/>
      </dsp:txXfrm>
    </dsp:sp>
    <dsp:sp modelId="{A75A0193-A0CE-46AD-AFF1-CC173F91E6F7}">
      <dsp:nvSpPr>
        <dsp:cNvPr id="0" name=""/>
        <dsp:cNvSpPr/>
      </dsp:nvSpPr>
      <dsp:spPr>
        <a:xfrm>
          <a:off x="0" y="4954531"/>
          <a:ext cx="8928992" cy="755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1" kern="1200" dirty="0" smtClean="0">
              <a:latin typeface="+mj-lt"/>
            </a:rPr>
            <a:t>увеличить количество организаций подключенных к единой базе данных (до десятков тысяч)</a:t>
          </a:r>
          <a:endParaRPr lang="ru-RU" sz="1900" b="0" i="1" kern="1200" dirty="0">
            <a:latin typeface="+mj-lt"/>
          </a:endParaRPr>
        </a:p>
      </dsp:txBody>
      <dsp:txXfrm>
        <a:off x="36896" y="4991427"/>
        <a:ext cx="8855200" cy="682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8C919-37B2-49E0-A7EF-7BFFF1F60FA6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AB99B-C2E3-449F-9B22-927C81103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054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Требуется наличие грамотного </a:t>
            </a:r>
            <a:r>
              <a:rPr lang="ru-RU" dirty="0" err="1" smtClean="0"/>
              <a:t>ИТ</a:t>
            </a:r>
            <a:r>
              <a:rPr lang="ru-RU" baseline="0" dirty="0" err="1" smtClean="0"/>
              <a:t>-специалиста</a:t>
            </a:r>
            <a:r>
              <a:rPr lang="ru-RU" baseline="0" dirty="0" smtClean="0"/>
              <a:t> в МО для обслуживания БД и обновления ПО. Общая численность ИТ специалистов высокая.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AB99B-C2E3-449F-9B22-927C81103A1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ru-RU" dirty="0" smtClean="0"/>
              <a:t>Нет необходимости в грамотном </a:t>
            </a:r>
            <a:r>
              <a:rPr lang="ru-RU" dirty="0" err="1" smtClean="0"/>
              <a:t>ИТ-специалисте</a:t>
            </a:r>
            <a:r>
              <a:rPr lang="ru-RU" baseline="0" dirty="0" smtClean="0"/>
              <a:t> для обслуживания БД и установки обновлений ПО.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Численность ИТ специалистов уменьшается за счет МО, но в субъекте их количество увеличивается.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AB99B-C2E3-449F-9B22-927C81103A1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ru-RU" dirty="0" smtClean="0"/>
              <a:t>Возможность </a:t>
            </a:r>
            <a:r>
              <a:rPr lang="ru-RU" dirty="0" err="1" smtClean="0"/>
              <a:t>оффлайн</a:t>
            </a:r>
            <a:r>
              <a:rPr lang="ru-RU" dirty="0" smtClean="0"/>
              <a:t> работы обеспечивается за счет </a:t>
            </a:r>
            <a:r>
              <a:rPr lang="ru-RU" dirty="0" err="1" smtClean="0"/>
              <a:t>кэша</a:t>
            </a:r>
            <a:r>
              <a:rPr lang="ru-RU" dirty="0" smtClean="0"/>
              <a:t> в МО, где находиться информация НСИ для ввода данных и куда может производиться сохранение информации во время отсутствия</a:t>
            </a:r>
            <a:r>
              <a:rPr lang="ru-RU" baseline="0" dirty="0" smtClean="0"/>
              <a:t> связи с центральной БД.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Если канал связи надежен – возможно работа без </a:t>
            </a:r>
            <a:r>
              <a:rPr lang="ru-RU" baseline="0" dirty="0" err="1" smtClean="0"/>
              <a:t>кэша</a:t>
            </a:r>
            <a:r>
              <a:rPr lang="ru-RU" baseline="0" dirty="0" smtClean="0"/>
              <a:t> в режиме «</a:t>
            </a:r>
            <a:r>
              <a:rPr lang="ru-RU" baseline="0" dirty="0" err="1" smtClean="0"/>
              <a:t>онлайн</a:t>
            </a:r>
            <a:r>
              <a:rPr lang="ru-RU" baseline="0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AB99B-C2E3-449F-9B22-927C81103A1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6B19E-6E8F-4CB3-94AF-6E081CABB1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67EC0-F0C5-419F-969B-C2C69E03D8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78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3C87-F899-45FC-AECF-A48EED7B4C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F4850-3BD7-4EDB-A37F-D6A5BC1492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67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EE84D-993F-4A0C-8FB8-F5CE4C25E0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31C39-F34E-4123-A76E-1F0BDB2E28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21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77D0A-2493-4A28-8616-34CCFF24FD2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D034A-E73C-4172-802A-5E9A14CF77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75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5A4DD-87F2-4BAF-9F24-8C347B58AB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0BA71-B60E-4769-8471-B56804DE12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09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ED6E3-D733-49AC-B53C-6822FB723D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72AF3-F824-4AD2-93C5-7C2CE4A8F9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61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EA8D4-1ABD-4E12-B129-18E8502F9C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E6CD9-F92C-4F78-A8CA-6BF61CFD02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56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74378-F420-4516-9421-5579A6ED87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44EC3-DD67-48B7-87B5-65FB23286E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8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8985C-F42F-4BEC-ACFD-DB678FFF33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861A0-F8F3-4BB4-8478-7116F4B4D7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85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7DA18-B708-4C4D-A34E-30366054E5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C8BE0-0FBE-4D5A-BD3E-7AFB8BA42E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10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7E8FD-6610-4362-89DC-9A3D041ED5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22C87-A7C0-49ED-8786-6919BCB8FC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301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4E133-5D52-4049-A9DF-C3B8066184EF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20000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02DA85-7072-431C-9BD1-F0AC619097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417AA1-1474-44DA-BCFE-A44801A415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0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mdm.ru/assets/images/dreamstime_15026444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www.1zoom.ru/3D_&#1043;&#1088;&#1072;&#1092;&#1080;&#1082;&#1072;/&#1086;&#1073;&#1086;&#1080;/116520/z82.5/" TargetMode="External"/><Relationship Id="rId7" Type="http://schemas.openxmlformats.org/officeDocument/2006/relationships/hyperlink" Target="http://www.sario.sk/userfiles/_novinky/220102011110136_v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ин фин2"/>
          <p:cNvPicPr>
            <a:picLocks noChangeAspect="1" noChangeArrowheads="1"/>
          </p:cNvPicPr>
          <p:nvPr/>
        </p:nvPicPr>
        <p:blipFill>
          <a:blip r:embed="rId2">
            <a:lum bright="54000" contrast="-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g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10350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-36512" y="1988840"/>
            <a:ext cx="9144000" cy="115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ИНФОРМАЦИОННЫЕ ТЕХНОЛОГИИ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0" y="4069774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Начальник отдела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программного обеспечения автоматизированной системы финансовых расчетов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Поздеев</a:t>
            </a: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Дмитрий Юрьевич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5885656"/>
            <a:ext cx="9144000" cy="115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3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СЕМИНАР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7-8 февраля 2013</a:t>
            </a:r>
            <a:endParaRPr 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8637870"/>
      </p:ext>
    </p:extLst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solidFill>
              <a:srgbClr val="000099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142984"/>
            <a:ext cx="8849434" cy="3739485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5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Особенности нового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5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программного комплекса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Свод-СМАРТ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85750"/>
            <a:ext cx="6300788" cy="4286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6" name="Подзаголовок 2"/>
          <p:cNvSpPr txBox="1">
            <a:spLocks/>
          </p:cNvSpPr>
          <p:nvPr/>
        </p:nvSpPr>
        <p:spPr bwMode="auto">
          <a:xfrm>
            <a:off x="0" y="231775"/>
            <a:ext cx="80311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800" dirty="0">
                <a:solidFill>
                  <a:schemeClr val="bg1"/>
                </a:solidFill>
                <a:latin typeface="Calibri" pitchFamily="34" charset="0"/>
              </a:rPr>
              <a:t>Переход на технологию СМАРТ 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</a:rPr>
              <a:t>позволит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Скругленный прямоугольник 4"/>
          <p:cNvSpPr/>
          <p:nvPr/>
        </p:nvSpPr>
        <p:spPr>
          <a:xfrm>
            <a:off x="982663" y="2949575"/>
            <a:ext cx="7178675" cy="9588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390" tIns="72390" rIns="72390" bIns="72390" spcCol="1270" anchor="ctr"/>
          <a:lstStyle/>
          <a:p>
            <a:pPr algn="ctr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Финансовые органы 30 субъектов сдали годовой отчет за 2010 год, применяя только ПК «</a:t>
            </a:r>
            <a:r>
              <a:rPr lang="ru-RU" sz="1900" dirty="0" err="1">
                <a:latin typeface="Arial" pitchFamily="34" charset="0"/>
                <a:cs typeface="Arial" pitchFamily="34" charset="0"/>
              </a:rPr>
              <a:t>Свод-WEB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».</a:t>
            </a:r>
            <a:endParaRPr lang="en-US" sz="19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7506208"/>
              </p:ext>
            </p:extLst>
          </p:nvPr>
        </p:nvGraphicFramePr>
        <p:xfrm>
          <a:off x="107504" y="980728"/>
          <a:ext cx="892899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58683" y="1052736"/>
            <a:ext cx="8501122" cy="3286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800" b="1" dirty="0">
                <a:solidFill>
                  <a:srgbClr val="0070C0"/>
                </a:solidFill>
              </a:rPr>
              <a:t>Программный комплекс «WEB-Торги-КС»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69912"/>
      </p:ext>
    </p:extLst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566589" y="271463"/>
            <a:ext cx="43926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1111C5"/>
                </a:solidFill>
              </a:rPr>
              <a:t>Решаемые задачи</a:t>
            </a:r>
          </a:p>
        </p:txBody>
      </p:sp>
      <p:sp>
        <p:nvSpPr>
          <p:cNvPr id="2051" name="Подзаголовок 2"/>
          <p:cNvSpPr txBox="1">
            <a:spLocks/>
          </p:cNvSpPr>
          <p:nvPr/>
        </p:nvSpPr>
        <p:spPr bwMode="auto">
          <a:xfrm>
            <a:off x="683568" y="1196974"/>
            <a:ext cx="8136581" cy="525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19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ts val="1200"/>
              </a:spcBef>
              <a:spcAft>
                <a:spcPct val="0"/>
              </a:spcAft>
              <a:buClr>
                <a:srgbClr val="366FA8"/>
              </a:buClr>
              <a:buSzPct val="90000"/>
            </a:pPr>
            <a:r>
              <a:rPr lang="ru-RU" sz="2000" dirty="0" smtClean="0">
                <a:solidFill>
                  <a:prstClr val="black"/>
                </a:solidFill>
              </a:rPr>
              <a:t>Автоматизация процессов планирование закупок, взаимная увязка </a:t>
            </a:r>
            <a:r>
              <a:rPr lang="ru-RU" sz="2000" dirty="0" smtClean="0">
                <a:solidFill>
                  <a:prstClr val="black"/>
                </a:solidFill>
              </a:rPr>
              <a:t>           с </a:t>
            </a:r>
            <a:r>
              <a:rPr lang="ru-RU" sz="2000" dirty="0" smtClean="0">
                <a:solidFill>
                  <a:prstClr val="black"/>
                </a:solidFill>
              </a:rPr>
              <a:t>процессами исполнения бюджета;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366FA8"/>
              </a:buClr>
              <a:buSzPct val="90000"/>
            </a:pPr>
            <a:endParaRPr lang="en-US" sz="2000" dirty="0" smtClean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366FA8"/>
              </a:buClr>
              <a:buSzPct val="90000"/>
            </a:pPr>
            <a:r>
              <a:rPr lang="ru-RU" sz="2000" dirty="0" smtClean="0">
                <a:solidFill>
                  <a:prstClr val="black"/>
                </a:solidFill>
              </a:rPr>
              <a:t>Подтверждение обеспеченности бюджетными ассигнованиями </a:t>
            </a:r>
            <a:r>
              <a:rPr lang="ru-RU" sz="2000" dirty="0" smtClean="0">
                <a:solidFill>
                  <a:prstClr val="black"/>
                </a:solidFill>
              </a:rPr>
              <a:t>                из </a:t>
            </a:r>
            <a:r>
              <a:rPr lang="ru-RU" sz="2000" dirty="0" smtClean="0">
                <a:solidFill>
                  <a:prstClr val="black"/>
                </a:solidFill>
              </a:rPr>
              <a:t>системы исполнения бюджета «Бюджет-КС»;</a:t>
            </a:r>
            <a:endParaRPr lang="en-US" sz="2000" dirty="0" smtClean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366FA8"/>
              </a:buClr>
              <a:buSzPct val="90000"/>
            </a:pPr>
            <a:endParaRPr lang="en-US" sz="2000" dirty="0" smtClean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366FA8"/>
              </a:buClr>
              <a:buSzPct val="90000"/>
            </a:pPr>
            <a:r>
              <a:rPr lang="ru-RU" sz="2000" dirty="0" smtClean="0">
                <a:solidFill>
                  <a:prstClr val="black"/>
                </a:solidFill>
              </a:rPr>
              <a:t>Резервирование средств в системе исполнения бюджета</a:t>
            </a:r>
            <a:r>
              <a:rPr lang="en-US" sz="2000" dirty="0" smtClean="0">
                <a:solidFill>
                  <a:prstClr val="black"/>
                </a:solidFill>
              </a:rPr>
              <a:t>;</a:t>
            </a:r>
            <a:endParaRPr lang="ru-RU" sz="2000" dirty="0" smtClean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366FA8"/>
              </a:buClr>
              <a:buSzPct val="90000"/>
            </a:pPr>
            <a:endParaRPr lang="en-US" sz="2000" dirty="0" smtClean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366FA8"/>
              </a:buClr>
              <a:buSzPct val="90000"/>
            </a:pPr>
            <a:r>
              <a:rPr lang="ru-RU" sz="2000" dirty="0" smtClean="0">
                <a:solidFill>
                  <a:prstClr val="black"/>
                </a:solidFill>
              </a:rPr>
              <a:t>Автоматизированный обмен электронными документами с ООС;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366FA8"/>
              </a:buClr>
              <a:buSzPct val="90000"/>
            </a:pPr>
            <a:endParaRPr lang="en-US" sz="2000" dirty="0" smtClean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366FA8"/>
              </a:buClr>
              <a:buSzPct val="90000"/>
            </a:pPr>
            <a:r>
              <a:rPr lang="ru-RU" sz="2000" dirty="0" smtClean="0">
                <a:solidFill>
                  <a:prstClr val="black"/>
                </a:solidFill>
              </a:rPr>
              <a:t>Контроль исполнения контрактов;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366FA8"/>
              </a:buClr>
              <a:buSzPct val="90000"/>
            </a:pPr>
            <a:endParaRPr lang="en-US" sz="2000" dirty="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66FA8"/>
              </a:buClr>
              <a:buSzPct val="90000"/>
            </a:pPr>
            <a:r>
              <a:rPr lang="ru-RU" sz="2000" dirty="0" smtClean="0">
                <a:solidFill>
                  <a:prstClr val="black"/>
                </a:solidFill>
              </a:rPr>
              <a:t>Формирование 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аналитической 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отчетности, 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мониторинг эффективности 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закупок 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  <a:r>
              <a:rPr lang="ru-RU" sz="2000" dirty="0" smtClean="0">
                <a:solidFill>
                  <a:prstClr val="black"/>
                </a:solidFill>
              </a:rPr>
              <a:t>в 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любой 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момент 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времени</a:t>
            </a:r>
            <a:r>
              <a:rPr lang="en-US" sz="2000" dirty="0" smtClean="0">
                <a:solidFill>
                  <a:prstClr val="black"/>
                </a:solidFill>
              </a:rPr>
              <a:t>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366FA8"/>
              </a:buClr>
              <a:buSzPct val="90000"/>
            </a:pPr>
            <a:endParaRPr lang="en-US" sz="2000" dirty="0" smtClean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366FA8"/>
              </a:buClr>
              <a:buSzPct val="90000"/>
            </a:pPr>
            <a:r>
              <a:rPr lang="ru-RU" sz="2000" dirty="0" smtClean="0">
                <a:solidFill>
                  <a:prstClr val="black"/>
                </a:solidFill>
              </a:rPr>
              <a:t>Контроль за соблюдением норм действующего законодательства;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088" y="1341438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7"/>
          <p:cNvSpPr/>
          <p:nvPr/>
        </p:nvSpPr>
        <p:spPr>
          <a:xfrm>
            <a:off x="857250" y="3143250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7"/>
          <p:cNvSpPr/>
          <p:nvPr/>
        </p:nvSpPr>
        <p:spPr>
          <a:xfrm>
            <a:off x="857250" y="3786188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7"/>
          <p:cNvSpPr/>
          <p:nvPr/>
        </p:nvSpPr>
        <p:spPr>
          <a:xfrm>
            <a:off x="857250" y="5929313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7"/>
          <p:cNvSpPr/>
          <p:nvPr/>
        </p:nvSpPr>
        <p:spPr>
          <a:xfrm>
            <a:off x="857250" y="4357688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857250" y="5000625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7"/>
          <p:cNvSpPr/>
          <p:nvPr/>
        </p:nvSpPr>
        <p:spPr>
          <a:xfrm>
            <a:off x="857250" y="2286000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5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0" y="18864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1111C5"/>
                </a:solidFill>
              </a:rPr>
              <a:t>Интеграция с системой исполнения бюджета </a:t>
            </a:r>
          </a:p>
        </p:txBody>
      </p:sp>
      <p:sp>
        <p:nvSpPr>
          <p:cNvPr id="22644" name="Oval 116"/>
          <p:cNvSpPr>
            <a:spLocks noChangeArrowheads="1"/>
          </p:cNvSpPr>
          <p:nvPr/>
        </p:nvSpPr>
        <p:spPr bwMode="auto">
          <a:xfrm>
            <a:off x="1619250" y="1844675"/>
            <a:ext cx="6551613" cy="4032250"/>
          </a:xfrm>
          <a:prstGeom prst="ellipse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4100" name="Picture 11" descr="48px-Crystal_Clear_app_kserv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71813"/>
            <a:ext cx="763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214313" y="3214688"/>
            <a:ext cx="2122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ПК </a:t>
            </a:r>
            <a:r>
              <a:rPr lang="en-US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WEB-</a:t>
            </a:r>
            <a:r>
              <a:rPr lang="ru-RU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Торги-КС</a:t>
            </a:r>
          </a:p>
        </p:txBody>
      </p:sp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7437438" y="3357563"/>
            <a:ext cx="1743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ПК Бюджет-КС</a:t>
            </a: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3995738" y="2565400"/>
            <a:ext cx="193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Заявка на закупку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3802063" y="5434013"/>
            <a:ext cx="2341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Сведения о заключенных</a:t>
            </a:r>
          </a:p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контрактах</a:t>
            </a:r>
          </a:p>
        </p:txBody>
      </p:sp>
      <p:grpSp>
        <p:nvGrpSpPr>
          <p:cNvPr id="4105" name="Группа 62"/>
          <p:cNvGrpSpPr>
            <a:grpSpLocks/>
          </p:cNvGrpSpPr>
          <p:nvPr/>
        </p:nvGrpSpPr>
        <p:grpSpPr bwMode="auto">
          <a:xfrm>
            <a:off x="1054100" y="4313238"/>
            <a:ext cx="2786063" cy="1852612"/>
            <a:chOff x="2645351" y="2464159"/>
            <a:chExt cx="1757126" cy="651985"/>
          </a:xfrm>
        </p:grpSpPr>
        <p:sp>
          <p:nvSpPr>
            <p:cNvPr id="22627" name="Text Box 99"/>
            <p:cNvSpPr txBox="1">
              <a:spLocks noChangeArrowheads="1"/>
            </p:cNvSpPr>
            <p:nvPr/>
          </p:nvSpPr>
          <p:spPr bwMode="auto">
            <a:xfrm>
              <a:off x="2645351" y="2464159"/>
              <a:ext cx="1757126" cy="65198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 b="1">
                <a:solidFill>
                  <a:prstClr val="white"/>
                </a:solidFill>
              </a:endParaRPr>
            </a:p>
          </p:txBody>
        </p:sp>
        <p:sp>
          <p:nvSpPr>
            <p:cNvPr id="4133" name="Скругленный прямоугольник 9"/>
            <p:cNvSpPr>
              <a:spLocks noChangeArrowheads="1"/>
            </p:cNvSpPr>
            <p:nvPr/>
          </p:nvSpPr>
          <p:spPr bwMode="auto">
            <a:xfrm>
              <a:off x="2673385" y="2464159"/>
              <a:ext cx="1701058" cy="65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3340" tIns="53340" rIns="53340" bIns="53340" anchor="ctr"/>
            <a:lstStyle/>
            <a:p>
              <a:pPr defTabSz="622300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endParaRPr lang="ru-RU" sz="1400" b="1" smtClean="0">
                <a:solidFill>
                  <a:srgbClr val="FFFFFF"/>
                </a:solidFill>
              </a:endParaRPr>
            </a:p>
            <a:p>
              <a:pPr defTabSz="622300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ru-RU" sz="1400" smtClean="0">
                  <a:solidFill>
                    <a:srgbClr val="FFFFFF"/>
                  </a:solidFill>
                </a:rPr>
                <a:t> Контроль исполнения   </a:t>
              </a:r>
            </a:p>
            <a:p>
              <a:pPr defTabSz="6223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smtClean="0">
                  <a:solidFill>
                    <a:srgbClr val="FFFFFF"/>
                  </a:solidFill>
                </a:rPr>
                <a:t>государственных контрактов</a:t>
              </a:r>
            </a:p>
            <a:p>
              <a:pPr defTabSz="622300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ru-RU" sz="1400" smtClean="0">
                  <a:solidFill>
                    <a:srgbClr val="FFFFFF"/>
                  </a:solidFill>
                </a:rPr>
                <a:t> Контроль финансирования</a:t>
              </a:r>
            </a:p>
            <a:p>
              <a:pPr defTabSz="6223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smtClean="0">
                  <a:solidFill>
                    <a:srgbClr val="FFFFFF"/>
                  </a:solidFill>
                </a:rPr>
                <a:t>государственных контрактов</a:t>
              </a:r>
            </a:p>
            <a:p>
              <a:pPr defTabSz="6223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smtClean="0">
                  <a:solidFill>
                    <a:srgbClr val="FFFFFF"/>
                  </a:solidFill>
                </a:rPr>
                <a:t> - Гарантия наличия средств</a:t>
              </a:r>
            </a:p>
            <a:p>
              <a:pPr defTabSz="6223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smtClean="0">
                  <a:solidFill>
                    <a:srgbClr val="FFFFFF"/>
                  </a:solidFill>
                </a:rPr>
                <a:t> при финансировании</a:t>
              </a:r>
            </a:p>
            <a:p>
              <a:pPr defTabSz="6223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smtClean="0">
                  <a:solidFill>
                    <a:srgbClr val="FFFFFF"/>
                  </a:solidFill>
                </a:rPr>
                <a:t> государственных контрактов</a:t>
              </a:r>
            </a:p>
          </p:txBody>
        </p:sp>
      </p:grpSp>
      <p:grpSp>
        <p:nvGrpSpPr>
          <p:cNvPr id="4106" name="Группа 62"/>
          <p:cNvGrpSpPr>
            <a:grpSpLocks/>
          </p:cNvGrpSpPr>
          <p:nvPr/>
        </p:nvGrpSpPr>
        <p:grpSpPr bwMode="auto">
          <a:xfrm>
            <a:off x="1196975" y="1539875"/>
            <a:ext cx="2428875" cy="1041400"/>
            <a:chOff x="2645350" y="2464159"/>
            <a:chExt cx="1757125" cy="651985"/>
          </a:xfrm>
        </p:grpSpPr>
        <p:sp>
          <p:nvSpPr>
            <p:cNvPr id="22632" name="Text Box 104"/>
            <p:cNvSpPr txBox="1">
              <a:spLocks noChangeArrowheads="1"/>
            </p:cNvSpPr>
            <p:nvPr/>
          </p:nvSpPr>
          <p:spPr bwMode="auto">
            <a:xfrm>
              <a:off x="2645350" y="2464159"/>
              <a:ext cx="1757125" cy="65198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131" name="Скругленный прямоугольник 9"/>
            <p:cNvSpPr>
              <a:spLocks noChangeArrowheads="1"/>
            </p:cNvSpPr>
            <p:nvPr/>
          </p:nvSpPr>
          <p:spPr bwMode="auto">
            <a:xfrm>
              <a:off x="2672913" y="2464159"/>
              <a:ext cx="1702000" cy="65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3340" tIns="53340" rIns="53340" bIns="53340" anchor="ctr"/>
            <a:lstStyle/>
            <a:p>
              <a:pPr algn="ctr" defTabSz="6223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smtClean="0">
                  <a:solidFill>
                    <a:srgbClr val="FFFFFF"/>
                  </a:solidFill>
                </a:rPr>
                <a:t>Автоматический контроль по лимитам и бюджетной росписи</a:t>
              </a:r>
            </a:p>
          </p:txBody>
        </p:sp>
      </p:grpSp>
      <p:grpSp>
        <p:nvGrpSpPr>
          <p:cNvPr id="4107" name="Группа 62"/>
          <p:cNvGrpSpPr>
            <a:grpSpLocks/>
          </p:cNvGrpSpPr>
          <p:nvPr/>
        </p:nvGrpSpPr>
        <p:grpSpPr bwMode="auto">
          <a:xfrm>
            <a:off x="6165850" y="1612900"/>
            <a:ext cx="2428875" cy="1041400"/>
            <a:chOff x="2645350" y="2464159"/>
            <a:chExt cx="1757125" cy="651985"/>
          </a:xfrm>
        </p:grpSpPr>
        <p:sp>
          <p:nvSpPr>
            <p:cNvPr id="22637" name="Text Box 109"/>
            <p:cNvSpPr txBox="1">
              <a:spLocks noChangeArrowheads="1"/>
            </p:cNvSpPr>
            <p:nvPr/>
          </p:nvSpPr>
          <p:spPr bwMode="auto">
            <a:xfrm>
              <a:off x="2645350" y="2464159"/>
              <a:ext cx="1757125" cy="65198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129" name="Скругленный прямоугольник 9"/>
            <p:cNvSpPr>
              <a:spLocks noChangeArrowheads="1"/>
            </p:cNvSpPr>
            <p:nvPr/>
          </p:nvSpPr>
          <p:spPr bwMode="auto">
            <a:xfrm>
              <a:off x="2672913" y="2464159"/>
              <a:ext cx="1702000" cy="65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3340" tIns="53340" rIns="53340" bIns="53340" anchor="ctr"/>
            <a:lstStyle/>
            <a:p>
              <a:pPr algn="ctr" defTabSz="6223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smtClean="0">
                  <a:solidFill>
                    <a:srgbClr val="FFFFFF"/>
                  </a:solidFill>
                </a:rPr>
                <a:t>Резервирование средств</a:t>
              </a:r>
            </a:p>
          </p:txBody>
        </p:sp>
      </p:grpSp>
      <p:grpSp>
        <p:nvGrpSpPr>
          <p:cNvPr id="4108" name="Группа 62"/>
          <p:cNvGrpSpPr>
            <a:grpSpLocks/>
          </p:cNvGrpSpPr>
          <p:nvPr/>
        </p:nvGrpSpPr>
        <p:grpSpPr bwMode="auto">
          <a:xfrm>
            <a:off x="6165850" y="4643438"/>
            <a:ext cx="2692400" cy="1522412"/>
            <a:chOff x="2645350" y="2464159"/>
            <a:chExt cx="1757125" cy="651985"/>
          </a:xfrm>
        </p:grpSpPr>
        <p:sp>
          <p:nvSpPr>
            <p:cNvPr id="22642" name="Text Box 114"/>
            <p:cNvSpPr txBox="1">
              <a:spLocks noChangeArrowheads="1"/>
            </p:cNvSpPr>
            <p:nvPr/>
          </p:nvSpPr>
          <p:spPr bwMode="auto">
            <a:xfrm>
              <a:off x="2645350" y="2464159"/>
              <a:ext cx="1757125" cy="65198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 sz="1600">
                <a:solidFill>
                  <a:prstClr val="white"/>
                </a:solidFill>
              </a:endParaRPr>
            </a:p>
          </p:txBody>
        </p:sp>
        <p:sp>
          <p:nvSpPr>
            <p:cNvPr id="4127" name="Скругленный прямоугольник 9"/>
            <p:cNvSpPr>
              <a:spLocks noChangeArrowheads="1"/>
            </p:cNvSpPr>
            <p:nvPr/>
          </p:nvSpPr>
          <p:spPr bwMode="auto">
            <a:xfrm>
              <a:off x="2673323" y="2464159"/>
              <a:ext cx="1701179" cy="65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3340" tIns="53340" rIns="53340" bIns="53340" anchor="ctr"/>
            <a:lstStyle/>
            <a:p>
              <a:pPr defTabSz="6223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ru-RU" sz="1600" b="1" smtClean="0">
                  <a:solidFill>
                    <a:srgbClr val="FFFFFF"/>
                  </a:solidFill>
                </a:rPr>
                <a:t> </a:t>
              </a:r>
              <a:r>
                <a:rPr lang="ru-RU" sz="1600" smtClean="0">
                  <a:solidFill>
                    <a:srgbClr val="FFFFFF"/>
                  </a:solidFill>
                </a:rPr>
                <a:t>Снятие сэкономленных   средств с резервирования</a:t>
              </a:r>
            </a:p>
            <a:p>
              <a:pPr defTabSz="6223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smtClean="0">
                  <a:solidFill>
                    <a:srgbClr val="FFFFFF"/>
                  </a:solidFill>
                </a:rPr>
                <a:t>- Формирование заявок на финансирование</a:t>
              </a:r>
            </a:p>
          </p:txBody>
        </p:sp>
      </p:grpSp>
      <p:sp>
        <p:nvSpPr>
          <p:cNvPr id="22649" name="AutoShape 121"/>
          <p:cNvSpPr>
            <a:spLocks noChangeArrowheads="1"/>
          </p:cNvSpPr>
          <p:nvPr/>
        </p:nvSpPr>
        <p:spPr bwMode="auto">
          <a:xfrm>
            <a:off x="3708400" y="1844675"/>
            <a:ext cx="719138" cy="431800"/>
          </a:xfrm>
          <a:prstGeom prst="leftRightArrow">
            <a:avLst>
              <a:gd name="adj1" fmla="val 50000"/>
              <a:gd name="adj2" fmla="val 33309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650" name="AutoShape 122"/>
          <p:cNvSpPr>
            <a:spLocks noChangeArrowheads="1"/>
          </p:cNvSpPr>
          <p:nvPr/>
        </p:nvSpPr>
        <p:spPr bwMode="auto">
          <a:xfrm>
            <a:off x="5364163" y="1844675"/>
            <a:ext cx="719137" cy="431800"/>
          </a:xfrm>
          <a:prstGeom prst="leftRightArrow">
            <a:avLst>
              <a:gd name="adj1" fmla="val 50000"/>
              <a:gd name="adj2" fmla="val 33309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651" name="AutoShape 123"/>
          <p:cNvSpPr>
            <a:spLocks noChangeArrowheads="1"/>
          </p:cNvSpPr>
          <p:nvPr/>
        </p:nvSpPr>
        <p:spPr bwMode="auto">
          <a:xfrm>
            <a:off x="3851275" y="4797425"/>
            <a:ext cx="719138" cy="431800"/>
          </a:xfrm>
          <a:prstGeom prst="leftRightArrow">
            <a:avLst>
              <a:gd name="adj1" fmla="val 50000"/>
              <a:gd name="adj2" fmla="val 33309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652" name="AutoShape 124"/>
          <p:cNvSpPr>
            <a:spLocks noChangeArrowheads="1"/>
          </p:cNvSpPr>
          <p:nvPr/>
        </p:nvSpPr>
        <p:spPr bwMode="auto">
          <a:xfrm>
            <a:off x="5424488" y="4797425"/>
            <a:ext cx="719137" cy="431800"/>
          </a:xfrm>
          <a:prstGeom prst="leftRightArrow">
            <a:avLst>
              <a:gd name="adj1" fmla="val 50000"/>
              <a:gd name="adj2" fmla="val 33309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654" name="AutoShape 126"/>
          <p:cNvSpPr>
            <a:spLocks noChangeArrowheads="1"/>
          </p:cNvSpPr>
          <p:nvPr/>
        </p:nvSpPr>
        <p:spPr bwMode="auto">
          <a:xfrm>
            <a:off x="7000875" y="2708275"/>
            <a:ext cx="431800" cy="503238"/>
          </a:xfrm>
          <a:prstGeom prst="upDownArrow">
            <a:avLst>
              <a:gd name="adj1" fmla="val 50000"/>
              <a:gd name="adj2" fmla="val 23309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655" name="AutoShape 127"/>
          <p:cNvSpPr>
            <a:spLocks noChangeArrowheads="1"/>
          </p:cNvSpPr>
          <p:nvPr/>
        </p:nvSpPr>
        <p:spPr bwMode="auto">
          <a:xfrm>
            <a:off x="2195513" y="3783013"/>
            <a:ext cx="431800" cy="503237"/>
          </a:xfrm>
          <a:prstGeom prst="upDownArrow">
            <a:avLst>
              <a:gd name="adj1" fmla="val 50000"/>
              <a:gd name="adj2" fmla="val 23309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656" name="AutoShape 128"/>
          <p:cNvSpPr>
            <a:spLocks noChangeArrowheads="1"/>
          </p:cNvSpPr>
          <p:nvPr/>
        </p:nvSpPr>
        <p:spPr bwMode="auto">
          <a:xfrm>
            <a:off x="7000875" y="4000500"/>
            <a:ext cx="431800" cy="503238"/>
          </a:xfrm>
          <a:prstGeom prst="upDownArrow">
            <a:avLst>
              <a:gd name="adj1" fmla="val 50000"/>
              <a:gd name="adj2" fmla="val 23309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657" name="Text Box 129"/>
          <p:cNvSpPr txBox="1">
            <a:spLocks noChangeArrowheads="1"/>
          </p:cNvSpPr>
          <p:nvPr/>
        </p:nvSpPr>
        <p:spPr bwMode="auto">
          <a:xfrm>
            <a:off x="3670300" y="3644900"/>
            <a:ext cx="2549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Подсистема интеграции</a:t>
            </a:r>
          </a:p>
        </p:txBody>
      </p:sp>
      <p:pic>
        <p:nvPicPr>
          <p:cNvPr id="4117" name="Рисунок 46" descr="заявка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357313"/>
            <a:ext cx="90011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Рисунок 47" descr="заявка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4329113"/>
            <a:ext cx="90011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Рисунок 49" descr="пиктограмма копия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213100"/>
            <a:ext cx="7223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AutoShape 127"/>
          <p:cNvSpPr>
            <a:spLocks noChangeArrowheads="1"/>
          </p:cNvSpPr>
          <p:nvPr/>
        </p:nvSpPr>
        <p:spPr bwMode="auto">
          <a:xfrm>
            <a:off x="2195513" y="2636838"/>
            <a:ext cx="431800" cy="503237"/>
          </a:xfrm>
          <a:prstGeom prst="upDownArrow">
            <a:avLst>
              <a:gd name="adj1" fmla="val 50000"/>
              <a:gd name="adj2" fmla="val 23309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121" name="Рисунок 49" descr="пиктограмма копия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141663"/>
            <a:ext cx="72231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2" name="Oval 37"/>
          <p:cNvSpPr>
            <a:spLocks noChangeArrowheads="1"/>
          </p:cNvSpPr>
          <p:nvPr/>
        </p:nvSpPr>
        <p:spPr bwMode="auto">
          <a:xfrm>
            <a:off x="1187450" y="1557338"/>
            <a:ext cx="358775" cy="288925"/>
          </a:xfrm>
          <a:prstGeom prst="ellipse">
            <a:avLst/>
          </a:prstGeom>
          <a:solidFill>
            <a:srgbClr val="07A916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4123" name="Oval 38"/>
          <p:cNvSpPr>
            <a:spLocks noChangeArrowheads="1"/>
          </p:cNvSpPr>
          <p:nvPr/>
        </p:nvSpPr>
        <p:spPr bwMode="auto">
          <a:xfrm>
            <a:off x="6227763" y="1628775"/>
            <a:ext cx="358775" cy="288925"/>
          </a:xfrm>
          <a:prstGeom prst="ellipse">
            <a:avLst/>
          </a:prstGeom>
          <a:solidFill>
            <a:srgbClr val="07A916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4124" name="Oval 39"/>
          <p:cNvSpPr>
            <a:spLocks noChangeArrowheads="1"/>
          </p:cNvSpPr>
          <p:nvPr/>
        </p:nvSpPr>
        <p:spPr bwMode="auto">
          <a:xfrm>
            <a:off x="6156325" y="4652963"/>
            <a:ext cx="358775" cy="288925"/>
          </a:xfrm>
          <a:prstGeom prst="ellipse">
            <a:avLst/>
          </a:prstGeom>
          <a:solidFill>
            <a:srgbClr val="07A916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4125" name="Oval 40"/>
          <p:cNvSpPr>
            <a:spLocks noChangeArrowheads="1"/>
          </p:cNvSpPr>
          <p:nvPr/>
        </p:nvSpPr>
        <p:spPr bwMode="auto">
          <a:xfrm>
            <a:off x="1042988" y="4292600"/>
            <a:ext cx="358775" cy="288925"/>
          </a:xfrm>
          <a:prstGeom prst="ellipse">
            <a:avLst/>
          </a:prstGeom>
          <a:solidFill>
            <a:srgbClr val="07A916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white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50539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1" name="Oval 47"/>
          <p:cNvSpPr>
            <a:spLocks noChangeArrowheads="1"/>
          </p:cNvSpPr>
          <p:nvPr/>
        </p:nvSpPr>
        <p:spPr bwMode="auto">
          <a:xfrm>
            <a:off x="684213" y="1196975"/>
            <a:ext cx="8459787" cy="3213100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>
                  <a:alpha val="81799"/>
                </a:srgbClr>
              </a:gs>
              <a:gs pos="100000">
                <a:srgbClr val="E5EEFF">
                  <a:alpha val="48000"/>
                </a:srgbClr>
              </a:gs>
            </a:gsLst>
            <a:lin ang="16200000" scaled="1"/>
          </a:grad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1111C5"/>
                </a:solidFill>
              </a:rPr>
              <a:t>Схема</a:t>
            </a:r>
            <a:r>
              <a:rPr lang="en-US" sz="2800" b="1" dirty="0" smtClean="0">
                <a:solidFill>
                  <a:srgbClr val="1111C5"/>
                </a:solidFill>
              </a:rPr>
              <a:t> </a:t>
            </a:r>
            <a:r>
              <a:rPr lang="ru-RU" sz="2800" b="1" dirty="0" smtClean="0">
                <a:solidFill>
                  <a:srgbClr val="1111C5"/>
                </a:solidFill>
              </a:rPr>
              <a:t> работы </a:t>
            </a:r>
            <a:r>
              <a:rPr lang="en-US" sz="2800" b="1" dirty="0" smtClean="0">
                <a:solidFill>
                  <a:srgbClr val="1111C5"/>
                </a:solidFill>
              </a:rPr>
              <a:t> </a:t>
            </a:r>
            <a:r>
              <a:rPr lang="ru-RU" sz="2800" b="1" dirty="0" smtClean="0">
                <a:solidFill>
                  <a:srgbClr val="1111C5"/>
                </a:solidFill>
              </a:rPr>
              <a:t>казенных</a:t>
            </a:r>
            <a:r>
              <a:rPr lang="en-US" sz="2800" b="1" dirty="0" smtClean="0">
                <a:solidFill>
                  <a:srgbClr val="1111C5"/>
                </a:solidFill>
              </a:rPr>
              <a:t> </a:t>
            </a:r>
            <a:r>
              <a:rPr lang="ru-RU" sz="2800" b="1" dirty="0" smtClean="0">
                <a:solidFill>
                  <a:srgbClr val="1111C5"/>
                </a:solidFill>
              </a:rPr>
              <a:t> учреждений</a:t>
            </a:r>
            <a:r>
              <a:rPr lang="en-US" sz="2800" b="1" dirty="0" smtClean="0">
                <a:solidFill>
                  <a:srgbClr val="1111C5"/>
                </a:solidFill>
              </a:rPr>
              <a:t> </a:t>
            </a:r>
            <a:r>
              <a:rPr lang="ru-RU" sz="2800" b="1" dirty="0" smtClean="0">
                <a:solidFill>
                  <a:srgbClr val="1111C5"/>
                </a:solidFill>
              </a:rPr>
              <a:t> и </a:t>
            </a:r>
            <a:r>
              <a:rPr lang="en-US" sz="2800" b="1" dirty="0" smtClean="0">
                <a:solidFill>
                  <a:srgbClr val="1111C5"/>
                </a:solidFill>
              </a:rPr>
              <a:t> </a:t>
            </a:r>
            <a:r>
              <a:rPr lang="ru-RU" sz="2800" b="1" dirty="0" smtClean="0">
                <a:solidFill>
                  <a:srgbClr val="1111C5"/>
                </a:solidFill>
              </a:rPr>
              <a:t>органов исполнительной </a:t>
            </a:r>
            <a:r>
              <a:rPr lang="en-US" sz="2800" b="1" dirty="0" smtClean="0">
                <a:solidFill>
                  <a:srgbClr val="1111C5"/>
                </a:solidFill>
              </a:rPr>
              <a:t> </a:t>
            </a:r>
            <a:r>
              <a:rPr lang="ru-RU" sz="2800" b="1" dirty="0" smtClean="0">
                <a:solidFill>
                  <a:srgbClr val="1111C5"/>
                </a:solidFill>
              </a:rPr>
              <a:t>власти</a:t>
            </a:r>
            <a:r>
              <a:rPr lang="en-US" sz="2800" b="1" dirty="0" smtClean="0">
                <a:solidFill>
                  <a:srgbClr val="1111C5"/>
                </a:solidFill>
              </a:rPr>
              <a:t> </a:t>
            </a:r>
            <a:r>
              <a:rPr lang="ru-RU" sz="2800" b="1" dirty="0" smtClean="0">
                <a:solidFill>
                  <a:srgbClr val="1111C5"/>
                </a:solidFill>
              </a:rPr>
              <a:t> Республики </a:t>
            </a:r>
            <a:r>
              <a:rPr lang="en-US" sz="2800" b="1" dirty="0" smtClean="0">
                <a:solidFill>
                  <a:srgbClr val="1111C5"/>
                </a:solidFill>
              </a:rPr>
              <a:t> </a:t>
            </a:r>
            <a:r>
              <a:rPr lang="ru-RU" sz="2800" b="1" dirty="0" smtClean="0">
                <a:solidFill>
                  <a:srgbClr val="1111C5"/>
                </a:solidFill>
              </a:rPr>
              <a:t>Марий</a:t>
            </a:r>
            <a:r>
              <a:rPr lang="en-US" sz="2800" b="1" dirty="0" smtClean="0">
                <a:solidFill>
                  <a:srgbClr val="1111C5"/>
                </a:solidFill>
              </a:rPr>
              <a:t> </a:t>
            </a:r>
            <a:r>
              <a:rPr lang="ru-RU" sz="2800" b="1" dirty="0" smtClean="0">
                <a:solidFill>
                  <a:srgbClr val="1111C5"/>
                </a:solidFill>
              </a:rPr>
              <a:t> Эл</a:t>
            </a:r>
          </a:p>
        </p:txBody>
      </p:sp>
      <p:sp>
        <p:nvSpPr>
          <p:cNvPr id="2" name="Oval 47"/>
          <p:cNvSpPr>
            <a:spLocks noChangeArrowheads="1"/>
          </p:cNvSpPr>
          <p:nvPr/>
        </p:nvSpPr>
        <p:spPr bwMode="auto">
          <a:xfrm>
            <a:off x="285750" y="3644900"/>
            <a:ext cx="8858250" cy="3213100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>
                  <a:alpha val="81799"/>
                </a:srgbClr>
              </a:gs>
              <a:gs pos="100000">
                <a:srgbClr val="E5EEFF">
                  <a:alpha val="48000"/>
                </a:srgbClr>
              </a:gs>
            </a:gsLst>
            <a:lin ang="16200000" scaled="1"/>
          </a:grad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728663" y="4221163"/>
            <a:ext cx="622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smtClean="0">
                <a:solidFill>
                  <a:prstClr val="black"/>
                </a:solidFill>
              </a:rPr>
              <a:t>ПБС</a:t>
            </a:r>
          </a:p>
        </p:txBody>
      </p:sp>
      <p:grpSp>
        <p:nvGrpSpPr>
          <p:cNvPr id="3078" name="Группа 62"/>
          <p:cNvGrpSpPr>
            <a:grpSpLocks/>
          </p:cNvGrpSpPr>
          <p:nvPr/>
        </p:nvGrpSpPr>
        <p:grpSpPr bwMode="auto">
          <a:xfrm>
            <a:off x="1403350" y="2420938"/>
            <a:ext cx="1643063" cy="909637"/>
            <a:chOff x="2645351" y="2464159"/>
            <a:chExt cx="1757126" cy="651985"/>
          </a:xfrm>
        </p:grpSpPr>
        <p:sp>
          <p:nvSpPr>
            <p:cNvPr id="3144" name="Text Box 51"/>
            <p:cNvSpPr txBox="1">
              <a:spLocks noChangeArrowheads="1"/>
            </p:cNvSpPr>
            <p:nvPr/>
          </p:nvSpPr>
          <p:spPr bwMode="auto">
            <a:xfrm>
              <a:off x="2645351" y="2464159"/>
              <a:ext cx="1757126" cy="651985"/>
            </a:xfrm>
            <a:prstGeom prst="rect">
              <a:avLst/>
            </a:prstGeom>
            <a:solidFill>
              <a:srgbClr val="558ED5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3" name="Скругленный прямоугольник 9"/>
            <p:cNvSpPr>
              <a:spLocks noChangeArrowheads="1"/>
            </p:cNvSpPr>
            <p:nvPr/>
          </p:nvSpPr>
          <p:spPr bwMode="auto">
            <a:xfrm>
              <a:off x="2672514" y="2464159"/>
              <a:ext cx="1702799" cy="65198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53340" tIns="53340" rIns="53340" bIns="5334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rgbClr val="FFFFFF"/>
                  </a:solidFill>
                </a:rPr>
                <a:t>План-график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rgbClr val="FFFFFF"/>
                  </a:solidFill>
                </a:rPr>
                <a:t>размещения 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rgbClr val="FFFFFF"/>
                  </a:solidFill>
                </a:rPr>
                <a:t>заказа</a:t>
              </a:r>
            </a:p>
          </p:txBody>
        </p:sp>
      </p:grpSp>
      <p:grpSp>
        <p:nvGrpSpPr>
          <p:cNvPr id="3079" name="Группа 62"/>
          <p:cNvGrpSpPr>
            <a:grpSpLocks/>
          </p:cNvGrpSpPr>
          <p:nvPr/>
        </p:nvGrpSpPr>
        <p:grpSpPr bwMode="auto">
          <a:xfrm>
            <a:off x="7380288" y="4581525"/>
            <a:ext cx="1644650" cy="909638"/>
            <a:chOff x="2645351" y="2464159"/>
            <a:chExt cx="1757126" cy="651985"/>
          </a:xfrm>
        </p:grpSpPr>
        <p:sp>
          <p:nvSpPr>
            <p:cNvPr id="4" name="Text Box 56"/>
            <p:cNvSpPr txBox="1">
              <a:spLocks noChangeArrowheads="1"/>
            </p:cNvSpPr>
            <p:nvPr/>
          </p:nvSpPr>
          <p:spPr bwMode="auto">
            <a:xfrm>
              <a:off x="2645351" y="2464159"/>
              <a:ext cx="1757126" cy="65198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143" name="Скругленный прямоугольник 9"/>
            <p:cNvSpPr>
              <a:spLocks noChangeArrowheads="1"/>
            </p:cNvSpPr>
            <p:nvPr/>
          </p:nvSpPr>
          <p:spPr bwMode="auto">
            <a:xfrm>
              <a:off x="2672488" y="2464159"/>
              <a:ext cx="1702852" cy="65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3340" tIns="53340" rIns="53340" bIns="53340" anchor="ctr"/>
            <a:lstStyle/>
            <a:p>
              <a:pPr algn="ctr" defTabSz="6223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smtClean="0">
                  <a:solidFill>
                    <a:srgbClr val="FFFFFF"/>
                  </a:solidFill>
                </a:rPr>
                <a:t>Сведения о контракте</a:t>
              </a:r>
            </a:p>
          </p:txBody>
        </p:sp>
      </p:grpSp>
      <p:pic>
        <p:nvPicPr>
          <p:cNvPr id="3080" name="Рисунок 45" descr="Professional_Buddy_Icon_by_kyo_tu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0438"/>
            <a:ext cx="6270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1" name="Группа 62"/>
          <p:cNvGrpSpPr>
            <a:grpSpLocks/>
          </p:cNvGrpSpPr>
          <p:nvPr/>
        </p:nvGrpSpPr>
        <p:grpSpPr bwMode="auto">
          <a:xfrm>
            <a:off x="3276600" y="2420938"/>
            <a:ext cx="1643063" cy="909637"/>
            <a:chOff x="2645351" y="2464159"/>
            <a:chExt cx="1757126" cy="651985"/>
          </a:xfrm>
        </p:grpSpPr>
        <p:sp>
          <p:nvSpPr>
            <p:cNvPr id="3140" name="Text Box 51"/>
            <p:cNvSpPr txBox="1">
              <a:spLocks noChangeArrowheads="1"/>
            </p:cNvSpPr>
            <p:nvPr/>
          </p:nvSpPr>
          <p:spPr bwMode="auto">
            <a:xfrm>
              <a:off x="2645351" y="2464159"/>
              <a:ext cx="1757126" cy="651985"/>
            </a:xfrm>
            <a:prstGeom prst="rect">
              <a:avLst/>
            </a:prstGeom>
            <a:solidFill>
              <a:srgbClr val="558ED5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7" name="Скругленный прямоугольник 9"/>
            <p:cNvSpPr>
              <a:spLocks noChangeArrowheads="1"/>
            </p:cNvSpPr>
            <p:nvPr/>
          </p:nvSpPr>
          <p:spPr bwMode="auto">
            <a:xfrm>
              <a:off x="2672514" y="2464159"/>
              <a:ext cx="1702799" cy="65198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53340" tIns="53340" rIns="53340" bIns="5334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Заявка на закупку</a:t>
              </a:r>
            </a:p>
          </p:txBody>
        </p:sp>
      </p:grpSp>
      <p:pic>
        <p:nvPicPr>
          <p:cNvPr id="3082" name="Рисунок 42" descr="пиктограмма 1 копия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1074738"/>
            <a:ext cx="7143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Рисунок 42" descr="пиктограмма 1 копия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805488"/>
            <a:ext cx="7143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1562100" y="1131888"/>
            <a:ext cx="1857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ПК </a:t>
            </a:r>
          </a:p>
          <a:p>
            <a:pPr algn="ctr">
              <a:defRPr/>
            </a:pPr>
            <a:r>
              <a:rPr lang="en-US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WEB-</a:t>
            </a:r>
            <a:r>
              <a:rPr lang="ru-RU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Торги-КС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709738" y="5876925"/>
            <a:ext cx="1566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ПК </a:t>
            </a:r>
          </a:p>
          <a:p>
            <a:pPr algn="ctr">
              <a:defRPr/>
            </a:pPr>
            <a:r>
              <a:rPr lang="ru-RU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Бюджет-КС</a:t>
            </a:r>
          </a:p>
        </p:txBody>
      </p:sp>
      <p:grpSp>
        <p:nvGrpSpPr>
          <p:cNvPr id="3086" name="Группа 62"/>
          <p:cNvGrpSpPr>
            <a:grpSpLocks/>
          </p:cNvGrpSpPr>
          <p:nvPr/>
        </p:nvGrpSpPr>
        <p:grpSpPr bwMode="auto">
          <a:xfrm>
            <a:off x="5146675" y="2420938"/>
            <a:ext cx="1512888" cy="909637"/>
            <a:chOff x="2645351" y="2464159"/>
            <a:chExt cx="1757126" cy="651985"/>
          </a:xfrm>
        </p:grpSpPr>
        <p:sp>
          <p:nvSpPr>
            <p:cNvPr id="3138" name="Text Box 51"/>
            <p:cNvSpPr txBox="1">
              <a:spLocks noChangeArrowheads="1"/>
            </p:cNvSpPr>
            <p:nvPr/>
          </p:nvSpPr>
          <p:spPr bwMode="auto">
            <a:xfrm>
              <a:off x="2645351" y="2464159"/>
              <a:ext cx="1757126" cy="651985"/>
            </a:xfrm>
            <a:prstGeom prst="rect">
              <a:avLst/>
            </a:prstGeom>
            <a:solidFill>
              <a:srgbClr val="558ED5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9" name="Скругленный прямоугольник 9"/>
            <p:cNvSpPr>
              <a:spLocks noChangeArrowheads="1"/>
            </p:cNvSpPr>
            <p:nvPr/>
          </p:nvSpPr>
          <p:spPr bwMode="auto">
            <a:xfrm>
              <a:off x="2673008" y="2464159"/>
              <a:ext cx="1701811" cy="65198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53340" tIns="53340" rIns="53340" bIns="5334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Извещение</a:t>
              </a:r>
            </a:p>
          </p:txBody>
        </p:sp>
      </p:grpSp>
      <p:grpSp>
        <p:nvGrpSpPr>
          <p:cNvPr id="3087" name="Группа 62"/>
          <p:cNvGrpSpPr>
            <a:grpSpLocks/>
          </p:cNvGrpSpPr>
          <p:nvPr/>
        </p:nvGrpSpPr>
        <p:grpSpPr bwMode="auto">
          <a:xfrm>
            <a:off x="7380288" y="2420938"/>
            <a:ext cx="1643062" cy="909637"/>
            <a:chOff x="2645351" y="2464159"/>
            <a:chExt cx="1757126" cy="651985"/>
          </a:xfrm>
        </p:grpSpPr>
        <p:sp>
          <p:nvSpPr>
            <p:cNvPr id="3136" name="Text Box 51"/>
            <p:cNvSpPr txBox="1">
              <a:spLocks noChangeArrowheads="1"/>
            </p:cNvSpPr>
            <p:nvPr/>
          </p:nvSpPr>
          <p:spPr bwMode="auto">
            <a:xfrm>
              <a:off x="2645351" y="2464159"/>
              <a:ext cx="1757126" cy="651985"/>
            </a:xfrm>
            <a:prstGeom prst="rect">
              <a:avLst/>
            </a:prstGeom>
            <a:solidFill>
              <a:srgbClr val="558ED5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1" name="Скругленный прямоугольник 9"/>
            <p:cNvSpPr>
              <a:spLocks noChangeArrowheads="1"/>
            </p:cNvSpPr>
            <p:nvPr/>
          </p:nvSpPr>
          <p:spPr bwMode="auto">
            <a:xfrm>
              <a:off x="2672514" y="2464159"/>
              <a:ext cx="1702799" cy="65198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53340" tIns="53340" rIns="53340" bIns="5334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Сведения о контракте</a:t>
              </a:r>
            </a:p>
          </p:txBody>
        </p:sp>
      </p:grpSp>
      <p:grpSp>
        <p:nvGrpSpPr>
          <p:cNvPr id="3088" name="Группа 62"/>
          <p:cNvGrpSpPr>
            <a:grpSpLocks/>
          </p:cNvGrpSpPr>
          <p:nvPr/>
        </p:nvGrpSpPr>
        <p:grpSpPr bwMode="auto">
          <a:xfrm>
            <a:off x="3492500" y="4652963"/>
            <a:ext cx="1643063" cy="909637"/>
            <a:chOff x="2645351" y="2464159"/>
            <a:chExt cx="1757126" cy="651985"/>
          </a:xfrm>
        </p:grpSpPr>
        <p:sp>
          <p:nvSpPr>
            <p:cNvPr id="3134" name="Text Box 51"/>
            <p:cNvSpPr txBox="1">
              <a:spLocks noChangeArrowheads="1"/>
            </p:cNvSpPr>
            <p:nvPr/>
          </p:nvSpPr>
          <p:spPr bwMode="auto">
            <a:xfrm>
              <a:off x="2645351" y="2464159"/>
              <a:ext cx="1757126" cy="651985"/>
            </a:xfrm>
            <a:prstGeom prst="rect">
              <a:avLst/>
            </a:prstGeom>
            <a:solidFill>
              <a:srgbClr val="558ED5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2" name="Скругленный прямоугольник 9"/>
            <p:cNvSpPr>
              <a:spLocks noChangeArrowheads="1"/>
            </p:cNvSpPr>
            <p:nvPr/>
          </p:nvSpPr>
          <p:spPr bwMode="auto">
            <a:xfrm>
              <a:off x="2672514" y="2464159"/>
              <a:ext cx="1702799" cy="65198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53340" tIns="53340" rIns="53340" bIns="5334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Предварительная заявка на закупку</a:t>
              </a:r>
            </a:p>
          </p:txBody>
        </p:sp>
      </p:grpSp>
      <p:grpSp>
        <p:nvGrpSpPr>
          <p:cNvPr id="3089" name="Группа 62"/>
          <p:cNvGrpSpPr>
            <a:grpSpLocks/>
          </p:cNvGrpSpPr>
          <p:nvPr/>
        </p:nvGrpSpPr>
        <p:grpSpPr bwMode="auto">
          <a:xfrm>
            <a:off x="1187450" y="4724400"/>
            <a:ext cx="1643063" cy="576263"/>
            <a:chOff x="2645351" y="2464159"/>
            <a:chExt cx="1757126" cy="651985"/>
          </a:xfrm>
        </p:grpSpPr>
        <p:sp>
          <p:nvSpPr>
            <p:cNvPr id="3132" name="Text Box 51"/>
            <p:cNvSpPr txBox="1">
              <a:spLocks noChangeArrowheads="1"/>
            </p:cNvSpPr>
            <p:nvPr/>
          </p:nvSpPr>
          <p:spPr bwMode="auto">
            <a:xfrm>
              <a:off x="2645351" y="2464159"/>
              <a:ext cx="1757126" cy="651985"/>
            </a:xfrm>
            <a:prstGeom prst="rect">
              <a:avLst/>
            </a:prstGeom>
            <a:solidFill>
              <a:srgbClr val="558ED5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4" name="Скругленный прямоугольник 9"/>
            <p:cNvSpPr>
              <a:spLocks noChangeArrowheads="1"/>
            </p:cNvSpPr>
            <p:nvPr/>
          </p:nvSpPr>
          <p:spPr bwMode="auto">
            <a:xfrm>
              <a:off x="2672514" y="2464159"/>
              <a:ext cx="1702799" cy="65198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53340" tIns="53340" rIns="53340" bIns="5334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>
                  <a:solidFill>
                    <a:srgbClr val="FFFFFF"/>
                  </a:solidFill>
                  <a:latin typeface="Arial" charset="0"/>
                  <a:cs typeface="Arial" charset="0"/>
                </a:rPr>
                <a:t>Бюджетная роспись</a:t>
              </a:r>
            </a:p>
          </p:txBody>
        </p:sp>
      </p:grpSp>
      <p:grpSp>
        <p:nvGrpSpPr>
          <p:cNvPr id="3090" name="Группа 62"/>
          <p:cNvGrpSpPr>
            <a:grpSpLocks/>
          </p:cNvGrpSpPr>
          <p:nvPr/>
        </p:nvGrpSpPr>
        <p:grpSpPr bwMode="auto">
          <a:xfrm>
            <a:off x="1331913" y="5300663"/>
            <a:ext cx="1643062" cy="360362"/>
            <a:chOff x="2645351" y="2464159"/>
            <a:chExt cx="1757126" cy="651985"/>
          </a:xfrm>
        </p:grpSpPr>
        <p:sp>
          <p:nvSpPr>
            <p:cNvPr id="3130" name="Text Box 51"/>
            <p:cNvSpPr txBox="1">
              <a:spLocks noChangeArrowheads="1"/>
            </p:cNvSpPr>
            <p:nvPr/>
          </p:nvSpPr>
          <p:spPr bwMode="auto">
            <a:xfrm>
              <a:off x="2645351" y="2464159"/>
              <a:ext cx="1757126" cy="651985"/>
            </a:xfrm>
            <a:prstGeom prst="rect">
              <a:avLst/>
            </a:prstGeom>
            <a:solidFill>
              <a:srgbClr val="558ED5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" name="Скругленный прямоугольник 9"/>
            <p:cNvSpPr>
              <a:spLocks noChangeArrowheads="1"/>
            </p:cNvSpPr>
            <p:nvPr/>
          </p:nvSpPr>
          <p:spPr bwMode="auto">
            <a:xfrm>
              <a:off x="2672514" y="2464159"/>
              <a:ext cx="1702799" cy="65198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53340" tIns="53340" rIns="53340" bIns="5334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>
                  <a:solidFill>
                    <a:srgbClr val="FFFFFF"/>
                  </a:solidFill>
                  <a:latin typeface="Arial" charset="0"/>
                  <a:cs typeface="Arial" charset="0"/>
                </a:rPr>
                <a:t>Лимиты БО</a:t>
              </a:r>
            </a:p>
          </p:txBody>
        </p:sp>
      </p:grpSp>
      <p:sp>
        <p:nvSpPr>
          <p:cNvPr id="21537" name="AutoShape 33"/>
          <p:cNvSpPr>
            <a:spLocks noChangeArrowheads="1"/>
          </p:cNvSpPr>
          <p:nvPr/>
        </p:nvSpPr>
        <p:spPr bwMode="auto">
          <a:xfrm>
            <a:off x="1979613" y="3429000"/>
            <a:ext cx="358775" cy="1295400"/>
          </a:xfrm>
          <a:prstGeom prst="upArrow">
            <a:avLst>
              <a:gd name="adj1" fmla="val 50000"/>
              <a:gd name="adj2" fmla="val 30088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AutoShape 33"/>
          <p:cNvSpPr>
            <a:spLocks noChangeArrowheads="1"/>
          </p:cNvSpPr>
          <p:nvPr/>
        </p:nvSpPr>
        <p:spPr bwMode="auto">
          <a:xfrm>
            <a:off x="4140200" y="3429000"/>
            <a:ext cx="358775" cy="1223963"/>
          </a:xfrm>
          <a:prstGeom prst="upArrow">
            <a:avLst>
              <a:gd name="adj1" fmla="val 50000"/>
              <a:gd name="adj2" fmla="val 30088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539" name="AutoShape 35"/>
          <p:cNvSpPr>
            <a:spLocks noChangeArrowheads="1"/>
          </p:cNvSpPr>
          <p:nvPr/>
        </p:nvSpPr>
        <p:spPr bwMode="auto">
          <a:xfrm>
            <a:off x="2771775" y="4941888"/>
            <a:ext cx="647700" cy="287337"/>
          </a:xfrm>
          <a:prstGeom prst="rightArrow">
            <a:avLst>
              <a:gd name="adj1" fmla="val 50000"/>
              <a:gd name="adj2" fmla="val 100138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AutoShape 35"/>
          <p:cNvSpPr>
            <a:spLocks noChangeArrowheads="1"/>
          </p:cNvSpPr>
          <p:nvPr/>
        </p:nvSpPr>
        <p:spPr bwMode="auto">
          <a:xfrm>
            <a:off x="2987675" y="2708275"/>
            <a:ext cx="288925" cy="287338"/>
          </a:xfrm>
          <a:prstGeom prst="rightArrow">
            <a:avLst>
              <a:gd name="adj1" fmla="val 50000"/>
              <a:gd name="adj2" fmla="val 100138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AutoShape 35"/>
          <p:cNvSpPr>
            <a:spLocks noChangeArrowheads="1"/>
          </p:cNvSpPr>
          <p:nvPr/>
        </p:nvSpPr>
        <p:spPr bwMode="auto">
          <a:xfrm>
            <a:off x="4859338" y="2708275"/>
            <a:ext cx="288925" cy="287338"/>
          </a:xfrm>
          <a:prstGeom prst="rightArrow">
            <a:avLst>
              <a:gd name="adj1" fmla="val 50000"/>
              <a:gd name="adj2" fmla="val 100138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96" name="AutoShape 30"/>
          <p:cNvSpPr>
            <a:spLocks noChangeArrowheads="1"/>
          </p:cNvSpPr>
          <p:nvPr/>
        </p:nvSpPr>
        <p:spPr bwMode="auto">
          <a:xfrm>
            <a:off x="8027988" y="3284538"/>
            <a:ext cx="360362" cy="1296987"/>
          </a:xfrm>
          <a:prstGeom prst="downArrow">
            <a:avLst>
              <a:gd name="adj1" fmla="val 50000"/>
              <a:gd name="adj2" fmla="val 89978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grpSp>
        <p:nvGrpSpPr>
          <p:cNvPr id="3097" name="Группа 62"/>
          <p:cNvGrpSpPr>
            <a:grpSpLocks/>
          </p:cNvGrpSpPr>
          <p:nvPr/>
        </p:nvGrpSpPr>
        <p:grpSpPr bwMode="auto">
          <a:xfrm>
            <a:off x="5364163" y="5876925"/>
            <a:ext cx="1800225" cy="720725"/>
            <a:chOff x="2645351" y="2464159"/>
            <a:chExt cx="1757126" cy="651985"/>
          </a:xfrm>
        </p:grpSpPr>
        <p:sp>
          <p:nvSpPr>
            <p:cNvPr id="18" name="Text Box 56"/>
            <p:cNvSpPr txBox="1">
              <a:spLocks noChangeArrowheads="1"/>
            </p:cNvSpPr>
            <p:nvPr/>
          </p:nvSpPr>
          <p:spPr bwMode="auto">
            <a:xfrm>
              <a:off x="2645351" y="2464159"/>
              <a:ext cx="1757126" cy="65198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129" name="Скругленный прямоугольник 9"/>
            <p:cNvSpPr>
              <a:spLocks noChangeArrowheads="1"/>
            </p:cNvSpPr>
            <p:nvPr/>
          </p:nvSpPr>
          <p:spPr bwMode="auto">
            <a:xfrm>
              <a:off x="2673242" y="2464159"/>
              <a:ext cx="1701344" cy="65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3340" tIns="53340" rIns="53340" bIns="53340" anchor="ctr"/>
            <a:lstStyle/>
            <a:p>
              <a:pPr algn="ctr" defTabSz="6223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smtClean="0">
                  <a:solidFill>
                    <a:srgbClr val="FFFFFF"/>
                  </a:solidFill>
                </a:rPr>
                <a:t>Заявка на финансирование</a:t>
              </a:r>
            </a:p>
            <a:p>
              <a:pPr algn="ctr" defTabSz="6223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smtClean="0">
                  <a:solidFill>
                    <a:srgbClr val="FFFFFF"/>
                  </a:solidFill>
                </a:rPr>
                <a:t>по 03 л</a:t>
              </a:r>
              <a:r>
                <a:rPr lang="en-US" sz="1400" b="1" smtClean="0">
                  <a:solidFill>
                    <a:srgbClr val="FFFFFF"/>
                  </a:solidFill>
                </a:rPr>
                <a:t>/</a:t>
              </a:r>
              <a:r>
                <a:rPr lang="ru-RU" sz="1400" b="1" smtClean="0">
                  <a:solidFill>
                    <a:srgbClr val="FFFFFF"/>
                  </a:solidFill>
                </a:rPr>
                <a:t>с</a:t>
              </a:r>
            </a:p>
          </p:txBody>
        </p:sp>
      </p:grpSp>
      <p:sp>
        <p:nvSpPr>
          <p:cNvPr id="33872" name="AutoShape 80"/>
          <p:cNvSpPr>
            <a:spLocks noChangeArrowheads="1"/>
          </p:cNvSpPr>
          <p:nvPr/>
        </p:nvSpPr>
        <p:spPr bwMode="auto">
          <a:xfrm rot="10800000">
            <a:off x="7380288" y="5661025"/>
            <a:ext cx="936625" cy="649288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099" name="Рисунок 40" descr="f_3429377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1125538"/>
            <a:ext cx="6111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6011863" y="1700213"/>
            <a:ext cx="2220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ОФ </a:t>
            </a: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zakupki.gov.ru</a:t>
            </a:r>
            <a:endParaRPr lang="ru-RU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871" name="AutoShape 79"/>
          <p:cNvSpPr>
            <a:spLocks noChangeArrowheads="1"/>
          </p:cNvSpPr>
          <p:nvPr/>
        </p:nvSpPr>
        <p:spPr bwMode="auto">
          <a:xfrm>
            <a:off x="5435600" y="1628775"/>
            <a:ext cx="649288" cy="72072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AutoShape 79"/>
          <p:cNvSpPr>
            <a:spLocks noChangeArrowheads="1"/>
          </p:cNvSpPr>
          <p:nvPr/>
        </p:nvSpPr>
        <p:spPr bwMode="auto">
          <a:xfrm flipH="1">
            <a:off x="8243888" y="1628775"/>
            <a:ext cx="649287" cy="720725"/>
          </a:xfrm>
          <a:custGeom>
            <a:avLst/>
            <a:gdLst>
              <a:gd name="T0" fmla="*/ 605872 w 21600"/>
              <a:gd name="T1" fmla="*/ 0 h 21600"/>
              <a:gd name="T2" fmla="*/ 605872 w 21600"/>
              <a:gd name="T3" fmla="*/ 527198 h 21600"/>
              <a:gd name="T4" fmla="*/ 129658 w 21600"/>
              <a:gd name="T5" fmla="*/ 936625 h 21600"/>
              <a:gd name="T6" fmla="*/ 865188 w 21600"/>
              <a:gd name="T7" fmla="*/ 26359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1">
            <a:gsLst>
              <a:gs pos="0">
                <a:srgbClr val="9B2D2A"/>
              </a:gs>
              <a:gs pos="80000">
                <a:srgbClr val="CB3D3A"/>
              </a:gs>
              <a:gs pos="100000">
                <a:srgbClr val="CE3B37"/>
              </a:gs>
            </a:gsLst>
            <a:lin ang="16200000"/>
          </a:gradFill>
          <a:ln w="9525" cap="flat" cmpd="sng" algn="ctr">
            <a:solidFill>
              <a:srgbClr val="BE4B48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AutoShape 80"/>
          <p:cNvSpPr>
            <a:spLocks noChangeArrowheads="1"/>
          </p:cNvSpPr>
          <p:nvPr/>
        </p:nvSpPr>
        <p:spPr bwMode="auto">
          <a:xfrm rot="10800000">
            <a:off x="6372225" y="2060575"/>
            <a:ext cx="647700" cy="57785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AutoShape 80"/>
          <p:cNvSpPr>
            <a:spLocks noChangeArrowheads="1"/>
          </p:cNvSpPr>
          <p:nvPr/>
        </p:nvSpPr>
        <p:spPr bwMode="auto">
          <a:xfrm rot="10800000" flipH="1">
            <a:off x="7164388" y="2060575"/>
            <a:ext cx="576262" cy="576263"/>
          </a:xfrm>
          <a:custGeom>
            <a:avLst/>
            <a:gdLst>
              <a:gd name="T0" fmla="*/ 554733 w 21600"/>
              <a:gd name="T1" fmla="*/ 0 h 21600"/>
              <a:gd name="T2" fmla="*/ 554733 w 21600"/>
              <a:gd name="T3" fmla="*/ 568302 h 21600"/>
              <a:gd name="T4" fmla="*/ 118714 w 21600"/>
              <a:gd name="T5" fmla="*/ 1009650 h 21600"/>
              <a:gd name="T6" fmla="*/ 792162 w 21600"/>
              <a:gd name="T7" fmla="*/ 28415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1">
            <a:gsLst>
              <a:gs pos="0">
                <a:srgbClr val="9B2D2A"/>
              </a:gs>
              <a:gs pos="80000">
                <a:srgbClr val="CB3D3A"/>
              </a:gs>
              <a:gs pos="100000">
                <a:srgbClr val="CE3B37"/>
              </a:gs>
            </a:gsLst>
            <a:lin ang="16200000"/>
          </a:gradFill>
          <a:ln w="9525" cap="flat" cmpd="sng" algn="ctr">
            <a:solidFill>
              <a:srgbClr val="BE4B48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105" name="Oval 37"/>
          <p:cNvSpPr>
            <a:spLocks noChangeArrowheads="1"/>
          </p:cNvSpPr>
          <p:nvPr/>
        </p:nvSpPr>
        <p:spPr bwMode="auto">
          <a:xfrm>
            <a:off x="1187450" y="2349500"/>
            <a:ext cx="358775" cy="288925"/>
          </a:xfrm>
          <a:prstGeom prst="ellipse">
            <a:avLst/>
          </a:prstGeom>
          <a:solidFill>
            <a:srgbClr val="07A916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3106" name="Oval 37"/>
          <p:cNvSpPr>
            <a:spLocks noChangeArrowheads="1"/>
          </p:cNvSpPr>
          <p:nvPr/>
        </p:nvSpPr>
        <p:spPr bwMode="auto">
          <a:xfrm>
            <a:off x="3419475" y="4508500"/>
            <a:ext cx="358775" cy="288925"/>
          </a:xfrm>
          <a:prstGeom prst="ellipse">
            <a:avLst/>
          </a:prstGeom>
          <a:solidFill>
            <a:srgbClr val="07A916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</a:rPr>
              <a:t>2</a:t>
            </a:r>
            <a:endParaRPr lang="ru-RU" smtClean="0">
              <a:solidFill>
                <a:prstClr val="white"/>
              </a:solidFill>
            </a:endParaRPr>
          </a:p>
        </p:txBody>
      </p:sp>
      <p:sp>
        <p:nvSpPr>
          <p:cNvPr id="3107" name="Oval 37"/>
          <p:cNvSpPr>
            <a:spLocks noChangeArrowheads="1"/>
          </p:cNvSpPr>
          <p:nvPr/>
        </p:nvSpPr>
        <p:spPr bwMode="auto">
          <a:xfrm>
            <a:off x="3203575" y="2420938"/>
            <a:ext cx="358775" cy="288925"/>
          </a:xfrm>
          <a:prstGeom prst="ellipse">
            <a:avLst/>
          </a:prstGeom>
          <a:solidFill>
            <a:srgbClr val="07A916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</a:rPr>
              <a:t>3</a:t>
            </a:r>
            <a:endParaRPr lang="ru-RU" smtClean="0">
              <a:solidFill>
                <a:prstClr val="white"/>
              </a:solidFill>
            </a:endParaRPr>
          </a:p>
        </p:txBody>
      </p:sp>
      <p:sp>
        <p:nvSpPr>
          <p:cNvPr id="3108" name="Oval 37"/>
          <p:cNvSpPr>
            <a:spLocks noChangeArrowheads="1"/>
          </p:cNvSpPr>
          <p:nvPr/>
        </p:nvSpPr>
        <p:spPr bwMode="auto">
          <a:xfrm>
            <a:off x="5076825" y="2347913"/>
            <a:ext cx="358775" cy="288925"/>
          </a:xfrm>
          <a:prstGeom prst="ellipse">
            <a:avLst/>
          </a:prstGeom>
          <a:solidFill>
            <a:srgbClr val="07A916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</a:rPr>
              <a:t>4</a:t>
            </a:r>
            <a:endParaRPr lang="ru-RU" smtClean="0">
              <a:solidFill>
                <a:prstClr val="white"/>
              </a:solidFill>
            </a:endParaRPr>
          </a:p>
        </p:txBody>
      </p:sp>
      <p:sp>
        <p:nvSpPr>
          <p:cNvPr id="3109" name="Oval 37"/>
          <p:cNvSpPr>
            <a:spLocks noChangeArrowheads="1"/>
          </p:cNvSpPr>
          <p:nvPr/>
        </p:nvSpPr>
        <p:spPr bwMode="auto">
          <a:xfrm>
            <a:off x="6372225" y="1989138"/>
            <a:ext cx="358775" cy="288925"/>
          </a:xfrm>
          <a:prstGeom prst="ellipse">
            <a:avLst/>
          </a:prstGeom>
          <a:solidFill>
            <a:srgbClr val="07A916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>
            <a:off x="6948488" y="2708275"/>
            <a:ext cx="288925" cy="287338"/>
          </a:xfrm>
          <a:prstGeom prst="rightArrow">
            <a:avLst>
              <a:gd name="adj1" fmla="val 50000"/>
              <a:gd name="adj2" fmla="val 100138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11" name="Oval 37"/>
          <p:cNvSpPr>
            <a:spLocks noChangeArrowheads="1"/>
          </p:cNvSpPr>
          <p:nvPr/>
        </p:nvSpPr>
        <p:spPr bwMode="auto">
          <a:xfrm>
            <a:off x="8245475" y="1989138"/>
            <a:ext cx="358775" cy="288925"/>
          </a:xfrm>
          <a:prstGeom prst="ellipse">
            <a:avLst/>
          </a:prstGeom>
          <a:solidFill>
            <a:srgbClr val="07A916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3112" name="Oval 37"/>
          <p:cNvSpPr>
            <a:spLocks noChangeArrowheads="1"/>
          </p:cNvSpPr>
          <p:nvPr/>
        </p:nvSpPr>
        <p:spPr bwMode="auto">
          <a:xfrm>
            <a:off x="7380288" y="4437063"/>
            <a:ext cx="358775" cy="288925"/>
          </a:xfrm>
          <a:prstGeom prst="ellipse">
            <a:avLst/>
          </a:prstGeom>
          <a:solidFill>
            <a:srgbClr val="07A916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3113" name="Oval 37"/>
          <p:cNvSpPr>
            <a:spLocks noChangeArrowheads="1"/>
          </p:cNvSpPr>
          <p:nvPr/>
        </p:nvSpPr>
        <p:spPr bwMode="auto">
          <a:xfrm>
            <a:off x="5148263" y="5876925"/>
            <a:ext cx="358775" cy="288925"/>
          </a:xfrm>
          <a:prstGeom prst="ellipse">
            <a:avLst/>
          </a:prstGeom>
          <a:solidFill>
            <a:srgbClr val="07A916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3114" name="Text Box 32"/>
          <p:cNvSpPr txBox="1">
            <a:spLocks noChangeArrowheads="1"/>
          </p:cNvSpPr>
          <p:nvPr/>
        </p:nvSpPr>
        <p:spPr bwMode="auto">
          <a:xfrm>
            <a:off x="2339975" y="3644900"/>
            <a:ext cx="35718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b="1" smtClean="0">
                <a:solidFill>
                  <a:prstClr val="black"/>
                </a:solidFill>
              </a:rPr>
              <a:t>л</a:t>
            </a:r>
            <a:r>
              <a:rPr lang="en-US" sz="1400" b="1" smtClean="0">
                <a:solidFill>
                  <a:prstClr val="black"/>
                </a:solidFill>
              </a:rPr>
              <a:t>/</a:t>
            </a:r>
            <a:r>
              <a:rPr lang="ru-RU" sz="1400" b="1" smtClean="0">
                <a:solidFill>
                  <a:prstClr val="black"/>
                </a:solidFill>
              </a:rPr>
              <a:t>с</a:t>
            </a:r>
            <a:r>
              <a:rPr lang="en-US" sz="1400" b="1" smtClean="0">
                <a:solidFill>
                  <a:prstClr val="black"/>
                </a:solidFill>
              </a:rPr>
              <a:t> </a:t>
            </a:r>
            <a:r>
              <a:rPr lang="ru-RU" sz="1400" b="1" smtClean="0">
                <a:solidFill>
                  <a:prstClr val="black"/>
                </a:solidFill>
              </a:rPr>
              <a:t>Получателя БС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b="1" smtClean="0">
                <a:solidFill>
                  <a:prstClr val="black"/>
                </a:solidFill>
              </a:rPr>
              <a:t>КБК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b="1" smtClean="0">
                <a:solidFill>
                  <a:prstClr val="black"/>
                </a:solidFill>
              </a:rPr>
              <a:t>Суммы</a:t>
            </a:r>
          </a:p>
        </p:txBody>
      </p:sp>
      <p:grpSp>
        <p:nvGrpSpPr>
          <p:cNvPr id="3115" name="Группа 62"/>
          <p:cNvGrpSpPr>
            <a:grpSpLocks/>
          </p:cNvGrpSpPr>
          <p:nvPr/>
        </p:nvGrpSpPr>
        <p:grpSpPr bwMode="auto">
          <a:xfrm>
            <a:off x="5364163" y="4941888"/>
            <a:ext cx="1800225" cy="863600"/>
            <a:chOff x="2645351" y="2464159"/>
            <a:chExt cx="1757126" cy="651985"/>
          </a:xfrm>
        </p:grpSpPr>
        <p:sp>
          <p:nvSpPr>
            <p:cNvPr id="25" name="Text Box 56"/>
            <p:cNvSpPr txBox="1">
              <a:spLocks noChangeArrowheads="1"/>
            </p:cNvSpPr>
            <p:nvPr/>
          </p:nvSpPr>
          <p:spPr bwMode="auto">
            <a:xfrm>
              <a:off x="2645351" y="2464159"/>
              <a:ext cx="1757126" cy="65198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127" name="Скругленный прямоугольник 9"/>
            <p:cNvSpPr>
              <a:spLocks noChangeArrowheads="1"/>
            </p:cNvSpPr>
            <p:nvPr/>
          </p:nvSpPr>
          <p:spPr bwMode="auto">
            <a:xfrm>
              <a:off x="2673242" y="2464159"/>
              <a:ext cx="1701344" cy="65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3340" tIns="53340" rIns="53340" bIns="53340" anchor="ctr"/>
            <a:lstStyle/>
            <a:p>
              <a:pPr algn="ctr" defTabSz="6223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smtClean="0">
                  <a:solidFill>
                    <a:srgbClr val="FFFFFF"/>
                  </a:solidFill>
                </a:rPr>
                <a:t>Распоряжение о зачисление средств на 03 л</a:t>
              </a:r>
              <a:r>
                <a:rPr lang="en-US" sz="1400" b="1" smtClean="0">
                  <a:solidFill>
                    <a:srgbClr val="FFFFFF"/>
                  </a:solidFill>
                </a:rPr>
                <a:t>/</a:t>
              </a:r>
              <a:r>
                <a:rPr lang="ru-RU" sz="1400" b="1" smtClean="0">
                  <a:solidFill>
                    <a:srgbClr val="FFFFFF"/>
                  </a:solidFill>
                </a:rPr>
                <a:t>с</a:t>
              </a:r>
            </a:p>
            <a:p>
              <a:pPr algn="ctr" defTabSz="6223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3116" name="Группа 62"/>
          <p:cNvGrpSpPr>
            <a:grpSpLocks/>
          </p:cNvGrpSpPr>
          <p:nvPr/>
        </p:nvGrpSpPr>
        <p:grpSpPr bwMode="auto">
          <a:xfrm>
            <a:off x="5364163" y="4005263"/>
            <a:ext cx="1800225" cy="719137"/>
            <a:chOff x="2645351" y="2464159"/>
            <a:chExt cx="1757126" cy="651985"/>
          </a:xfrm>
        </p:grpSpPr>
        <p:sp>
          <p:nvSpPr>
            <p:cNvPr id="21560" name="Text Box 56"/>
            <p:cNvSpPr txBox="1">
              <a:spLocks noChangeArrowheads="1"/>
            </p:cNvSpPr>
            <p:nvPr/>
          </p:nvSpPr>
          <p:spPr bwMode="auto">
            <a:xfrm>
              <a:off x="2645351" y="2464159"/>
              <a:ext cx="1757126" cy="65198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125" name="Скругленный прямоугольник 9"/>
            <p:cNvSpPr>
              <a:spLocks noChangeArrowheads="1"/>
            </p:cNvSpPr>
            <p:nvPr/>
          </p:nvSpPr>
          <p:spPr bwMode="auto">
            <a:xfrm>
              <a:off x="2673242" y="2464159"/>
              <a:ext cx="1701344" cy="65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3340" tIns="53340" rIns="53340" bIns="53340" anchor="ctr"/>
            <a:lstStyle/>
            <a:p>
              <a:pPr algn="ctr" defTabSz="6223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smtClean="0">
                  <a:solidFill>
                    <a:srgbClr val="FFFFFF"/>
                  </a:solidFill>
                </a:rPr>
                <a:t>Расходное расписание</a:t>
              </a:r>
            </a:p>
          </p:txBody>
        </p:sp>
      </p:grpSp>
      <p:sp>
        <p:nvSpPr>
          <p:cNvPr id="27" name="AutoShape 33"/>
          <p:cNvSpPr>
            <a:spLocks noChangeArrowheads="1"/>
          </p:cNvSpPr>
          <p:nvPr/>
        </p:nvSpPr>
        <p:spPr bwMode="auto">
          <a:xfrm>
            <a:off x="6300788" y="5734050"/>
            <a:ext cx="287337" cy="142875"/>
          </a:xfrm>
          <a:prstGeom prst="upArrow">
            <a:avLst>
              <a:gd name="adj1" fmla="val 50000"/>
              <a:gd name="adj2" fmla="val 30088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AutoShape 33"/>
          <p:cNvSpPr>
            <a:spLocks noChangeArrowheads="1"/>
          </p:cNvSpPr>
          <p:nvPr/>
        </p:nvSpPr>
        <p:spPr bwMode="auto">
          <a:xfrm>
            <a:off x="6300788" y="4652963"/>
            <a:ext cx="287337" cy="287337"/>
          </a:xfrm>
          <a:prstGeom prst="upArrow">
            <a:avLst>
              <a:gd name="adj1" fmla="val 50000"/>
              <a:gd name="adj2" fmla="val 30088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19" name="Oval 37"/>
          <p:cNvSpPr>
            <a:spLocks noChangeArrowheads="1"/>
          </p:cNvSpPr>
          <p:nvPr/>
        </p:nvSpPr>
        <p:spPr bwMode="auto">
          <a:xfrm>
            <a:off x="5148263" y="4868863"/>
            <a:ext cx="358775" cy="288925"/>
          </a:xfrm>
          <a:prstGeom prst="ellipse">
            <a:avLst/>
          </a:prstGeom>
          <a:solidFill>
            <a:srgbClr val="07A916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3120" name="Oval 37"/>
          <p:cNvSpPr>
            <a:spLocks noChangeArrowheads="1"/>
          </p:cNvSpPr>
          <p:nvPr/>
        </p:nvSpPr>
        <p:spPr bwMode="auto">
          <a:xfrm>
            <a:off x="5148263" y="3933825"/>
            <a:ext cx="358775" cy="288925"/>
          </a:xfrm>
          <a:prstGeom prst="ellipse">
            <a:avLst/>
          </a:prstGeom>
          <a:solidFill>
            <a:srgbClr val="07A916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white"/>
                </a:solidFill>
              </a:rPr>
              <a:t>10</a:t>
            </a:r>
          </a:p>
        </p:txBody>
      </p:sp>
      <p:pic>
        <p:nvPicPr>
          <p:cNvPr id="3121" name="Рисунок 45" descr="Professional_Buddy_Icon_by_kyo_tu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1125538"/>
            <a:ext cx="6270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2" name="Text Box 15"/>
          <p:cNvSpPr txBox="1">
            <a:spLocks noChangeArrowheads="1"/>
          </p:cNvSpPr>
          <p:nvPr/>
        </p:nvSpPr>
        <p:spPr bwMode="auto">
          <a:xfrm>
            <a:off x="3827463" y="1797050"/>
            <a:ext cx="727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smtClean="0">
                <a:solidFill>
                  <a:prstClr val="black"/>
                </a:solidFill>
              </a:rPr>
              <a:t>ГРБС</a:t>
            </a:r>
          </a:p>
        </p:txBody>
      </p:sp>
      <p:sp>
        <p:nvSpPr>
          <p:cNvPr id="51" name="AutoShape 127"/>
          <p:cNvSpPr>
            <a:spLocks noChangeArrowheads="1"/>
          </p:cNvSpPr>
          <p:nvPr/>
        </p:nvSpPr>
        <p:spPr bwMode="auto">
          <a:xfrm>
            <a:off x="3995738" y="2060575"/>
            <a:ext cx="360362" cy="288925"/>
          </a:xfrm>
          <a:prstGeom prst="upDownArrow">
            <a:avLst>
              <a:gd name="adj1" fmla="val 50000"/>
              <a:gd name="adj2" fmla="val 23309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58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2" descr="data:image/jpeg;base64,/9j/4AAQSkZJRgABAQAAAQABAAD/2wCEAAkGBhQSEBQUEBQVFRUUGBQWFhUUFRAUEBQXFRQWFBUQFBQXGyYeFxkjGRUUHy8gIycpLCwsFR4xNTAqNSYrLCkBCQoKBQUFDQUFDSkYEhgpKSkpKSkpKSkpKSkpKSkpKSkpKSkpKSkpKSkpKSkpKSkpKSkpKSkpKSkpKSkpKSkpKf/AABEIAMsA+AMBIgACEQEDEQH/xAAbAAEAAgMBAQAAAAAAAAAAAAAABAUCAwYBB//EAEUQAAIBAgQCBgcFBgUCBwEAAAECAAMRBBIhMQVBEyJRYXGRBjJSgaGxwRRCYnKSIzOistHwFSRTguE04kNjg5OzwvEW/8QAFAEBAAAAAAAAAAAAAAAAAAAAAP/EABQRAQAAAAAAAAAAAAAAAAAAAAD/2gAMAwEAAhEDEQA/APuMREBPJoxeOSmL1GC30Hax9lVGrHuFzIbcVqN+7om3tVW6IfpAZ/NRAs4lSa2IP36S9wpVG+JqD5RnxH+rT99BvpWgW0SqGNrrutJ/ys9NvcrBh5sJuo8ZQkK4akx0AqAAMexXBKMe4EmBPiIgeiIEQEREBERAREQEREBERARExqVQoJYgAbkkADxJgZRK48epH1M1Tvpo7p+sDJ8Zj/jDcqFX3thh86t4FnErBxhudCqPA4dvgtQn4TNOOUr2ZjTJ2FVXpX7gXADe4mBYRPAZ7AREQEgcRx5UhKYBqNqL3yIo0NR7cuQG7HTQXInmUuEOZqrndqjr4LSY0lUd11Y+LmB7h8GFJYks50NRrFz3Dkq/hWw7pItEQFoiICY1KYYEMAQdCCAQR2EHcTKIERKpw+ty1EespJLUR7aE6lBzU7DUaDLLsG8r55wFrU2TlSd6Y/KDmRfcjKPdAsoiICIiAiIgIiICIiAiJHx+K6Ok72vkVmt22FwPftAj47iRDdHSAapYEk36OmDsz21JPJRqbchrIgwAJDVSarDUF7FVP4Kfqp4gX7SZng8NkWxN2JLO3tOfWb6AcgAOU3wEREBPCLix2O45HxnsQIi4I09cO3R/g3oN3FPu+KW777SwwHEBUupGSotsyE3te9mU/eQ2Nj3EEAggapE4gcgFYb0rse+np0qd91F/zIvZAvIngnsBKWkMlWpTPMtVT8SubuPFXJv3OnbLqRcdgVqqASVKm6utsyNa2YX02JBB0IJBuDA0RIrYlqelcWH+qoJonvbc0j3Np2MZJVrgEag7EbHvB5wPYiICImIqgkqCMy2utxmF72uNxex8oHlasEUsxsqgknsAm7g9ArTu4szs1RhzUubhD3quVf8AbIVCmHxBWqdECvST7rWsDUb2mVuWwzKdSRlu4CJoxWNSmL1GCg6C51J7FG5PcJDPGSf3dGq3ewSkvlUYN/DAs4lX/iVb/RT/AN43/wDjnv8AjDD16NQd6dHUHkrZz7lgWcSPhOIU6l8jAkbjUOvcynVfeJIgIiICRcXxOnTIDt1jqEUM9Q94RQWI77WkfiOLYv0VI2awZ3sD0am4GUHQuxDWvoMpJvoDrw2FVAco31Ykkux9p2OrHvMDJuLVD6lBvGo9NPguZvMCROKYivUouopU7lTa1ZybjUADoRc3A0vJ0QMKVcOodTdWAYHuIuPgZnK9r0GFtadRwMv3qbu26jmhJJI3XUi4vlsICIiAiIgJE4t+5dRvUHRr3tU6g+dz3AzdiMUqAFja5sBYlmPsqo1Y9wmWBwbM4q1Rly36OnoSlxYu5Ghci400UEgE3JgWaiwET2IGjGYxaaFmvbQAAXYkmwVRzJJAtK0mrU1djSX2KZXP/vq2Ov5LW9pt5s4lriKIOwSsy9mcGmt/EI7/AKjNkCJ/hNI+smY9tQvUbzckyDieE00K08MoovUzHNRvTCqts9QqhCsbsoAYEXYHYGXMh1DlxCk7OjID+JWz5fEqWP8A6ZgPsTj1a9T/AHLh2+PRg/GPslXnXPup0QfiDJkQIZ4bf16lV+4vkU+IpBb++Y1OGBQDQC03S9rCyMDbNTcDcGw13BAOtrGdECAagrCwJpVqfWAIBemds1r2emdQSDZgSLg7bm46xAphQMQd0NyigWvXvpmp6i1rEkhTlN7Z4nBrUtmGo1VgSrqTzVhqp8N5S02q1HZerUVLNRcsaWItdqbOtRFKnrIR6oDAi9wdQuMPgwpzElnO9RrFz3Dkq/hWwkiVWF4jVV1SrRqEE2FVVQgd9QIxCj8QNvwrLWAiIgacRhFexNwy+q6nLUX8rcvDY8wZppcUrhzSK0ywGYVGZlFRb2zBFQ9YGwYXGpB2YSZIeL/fULb5ql/y9E1/4hS+EDf9oxHbR/TU+eeejiNZfWpKw/8ALqdb9NQKP4psiBC4fiA71zYg9ILhlZWA6GlluDy3123k2Q8VQYP0lIXawV0uB0igkixOgdSWtfQ5iDa4I24XGLUvkOq+spBDoex0Oqnx90DfMalQKCWIAAJJJAAA3JJ2Ei4/i9Kjo7DMdQgK5z36kBR3sQO+QUxBqkMVNSxutNP+nUg3D1Kz2Wow36twvIEgGBMw4NRulcZVUHolbQgEdauwOxIuADst76sQMFZq5zIzJSHqstg1U+3qCOjHK46177AZtONoVOq9chqYPXooCUA5VDfrVcpAJBAFiTluBLZXBAINwdQQbgg7EHmO+BEyV12anU/MGpN72XMPJRPPtNbnRB/LWUj+JVk2IEP7RWO1FR+asB/KjQaNZvWqIg7KaZm/XU0/gkya69dUUsxsB4k66AADUknQAakmwga+A4RVNW/WdHK9IxzVGVlWoqljsAHAsLDq3tLmQOEYdlVmcWaoxcrocugVUJHMIqg995PgIiIEXiGB6RRY5WU5kYa5WsRe3MEEgjmCdt5WtjTT0xC9H+PU0D3ip93wex8d5eRArKdUMLqQw7VII8xNOOVChFVgo0OYsEKkG4dWOxBsQZKxXDcPu9KkSe2mhJ+E0UqFFTdKFNSNiEQH4CBAwnFTrf8AaqunS0lJO1wXpAX1H3kDKddthLwnEqVUA0qiPcX6rKTbttuJni0WowYHo6g0D2zKRe+SoNMy315EciNZQDFFaruaVRuiLhadNHdDVa4qVUqMgFNLEjUgEs5tsWDpZGqcSpg5c4Leyt3qfoS7fCauE06WITpqhSruLMp6Ola16aq4vm2uxFzpsLAWtKtSQWTKo7FWy/AWgQFw1StowNKmd7kdO47Bl/dg9t835d5IxmCW9M07KaegAHVyGwakQNhZVItsVXlcGXUrC2h37JHvA8yzWzWmbNNFR4GxXBmUratYg3G8l4XAPUUM1drHlTSnTHeCTmbyIgbKtTKpY3soJNhc2AvoOZ7pFwNMseme12UBFBBCUzZrXGhZtCSNNFAuBc6V4fWwzkoWrUGuTdnbE0j7QvfpVPMAhtAQGN7+UMQtIXUhsOxJVhqtEk6q1tqd76/c1BsLWC0ieFwBckAdtxbzmhcfTLZVdC3YrKx7dgdIEgmQ6vDkaoXZQWKooOquuUueq6kML5+R5SVNbNAgHhtnzq/W0GZ0o1HsNhnKhzbvaS6NCq+1dL9nQnN8apExqPIlSuVNwbEbQLYcGJ/eVqrDsUrSHnTAb+KVVbhDYUk0CVokk5MpqU6ROrXp3zBCbm6EZSdQR6tlQ4uWUEAd+51m1OJ+0PeP6QK2lxN+kpo1MEVQxWrScPS6ouSQQCBtqMw1Gsk1MX1siI1RgAWCZOqDtmLsoF+Qvfna0j0+Au1SrUWolMVLgNSQdIE30zXQOTqzFWvYeyLbOHcLq4Zv3yNRJYurI/SZjc51qFySS1r3v3WgblSu21NKffUfMf0U9D+sSRheEhWD1GNRxsWsFS4sejQaLz11axtcw/E/ZHn/AEni8U9oeX9IFhEwp1QwupuJnAREQE8Jns14gXRgOw/KBVdPnYsee3cOQmyQsNV0EkZ4Hlbab+E424ZGPqagn2f+JCr1ZCw7EiuV5UannYW+UCw+29K1+X3R3dvjNplDwbG3US56TSBJww0m0tIuGq6TaWgHeRMdiQig6ksQqqN2JNrTdUpBiGuerfbvlfxDXUGxAIB3Kg7lQdMxGlz/AFuGqvXvex200ljwXiKqjBjz0G5Nxr8vjOdTTQbd2v8AEdWPaZNwhgdIOMJzDDvsPoZT48h6/wCwSqCBdnpJlFZivVBZx0TKoOpbW9gNmnjPpILcZal1FNgxv3jtseV/pAmYb0brK1MsaDqD1qTLUNJAW1akCSA+XmFVd7KLmXuKUKAqgAdgAA8hKFHuL/Hn5yThMazEqxvl2J3t3nnAmlppdpkzSPUeBrq1JXYmtN2IqyrxFWBZ8IresPA/STqlSVHCjbMfAfWSquIgW3BcX1ynI6jxG/8AfdPcZi87kclNveNz9JWcBqZsQO4MT5W+omjC4gh6ituHcfxGBZl5rapNDVppfEQLDhuOy1QvJ9PfyP0986GcRhquatTA9tf5gZ28BERAREQOe4hhTSYkDqE3/KTyPd2SOcVOnqsACTsASfDnOXXDCoWYDLc3CjZRyECNXxJY2W5J2A1J906DgvDOipnP6z6t3Dkv99s94JhEWmCoGbZm+9m5i/ZLKBwuM4U2FqGwPRE9RuQv9w9hHxm9cbpOj43xWnQpFqgzX0VNLufZ15dpnJ4Kj0oLMoTMSQqE2UdgvAncMqO7nIpIA6x5Ds17e6TjW7JY8NxIsEsF7Mosp93bMMTlDFgADzP1gQ6tTInW3PKUWJrFvCSOI4gsbnae8M4ea5OWwA3Y7eAHMwIuGwxZgqi5P93mPSNTqMj6MpsR8iO4ix986bEUVwlB3UXYADMd7kgD3XN7Th+MhukSoSzB7KzDVgW0B799u6Bb1MaLbyg4vWcNTYqQr3KsdmsbG39852Ho76PIyF6wz9Y5b3y5RYXK89c28uuKcGp4in0dRdBqpGjKRoCp5QOPwOM6gm7AVGfEIqc81+zKATc++3nJP/8AEuui1hl7WU5h5G0rOAcR6J2dWDXutyNCAxsRzF9/KB0LVOR0IkerUlogTErcdVxb/jxG/lKfFIVBzcoEHEvIDLcy54fw1sQMyWCXIzHnbQ2G/wApd0OF0cOhL9YkWJYAk/hA5QOapnKtpFr4i+gllisGGJNPqA7De0uOAcNpIoNg1UAZmO4PPKOQ8ID0b4SaaF6gs78uajsPef6SF6QcLKVDWQXVvXA+6Rpn8DpOonhgcI2K0kWtiZY8XejUqWoLaxOZhYI3gPHnp75s4Hh6dNy1UZ9spI9T3bHxgSvRfhDX6aoLewDvru/lt4zp5ijgi4NwecygIiICIiBqxS3RgOasPgZz2CqeRtOmnMUKerryDMB4X0gT+D3WpUU7N11+R+nlLic3RqsGK6mwJ77C1/GTcLxKmCL3zHTS5vc7Wgc16cUKn2hWb1MoCdg1u4/N9Ldkn4JLIPCWvpX/ANK226e7rjUd8rMCbqIG3DV7H8pDfHb5zZxZm6w9/uOoke4VamoubeI0Nr/GXHE6d7HuP9/GByJc7GZYDGvQa6HTmp9VvHv75MxGFkOskDpOK4pa2DZl2OXTmCHXqnvnL4illAIYgc9Ra/vGk1UMU2RkB6rEXH5WBB+E24xrqAOf9IHa8GVxQQVBZgLEdwNhfvtaTZ4JpxeIyqTdQeWY6fDWBQ8dqYh6jUqQdQyldhkYHds1urvbe8p8d6PfZlpDNmLhs3IZhb1R2WNvd3zpMLx+/rpbvU/QzVxNkqujH/w81gba5rb+UDTwnDlE7L207rkj5yU6A7zXhaoa5HbabGaApdQ3TTt7D4iaeMYvME5etcdh0/v3zJcQL2vrNWPwpYXXccu2BED6TBeIZGFjYjb++yZOmU27tTy90y4bhFqYhQ4BGV9D7oFzhuP02W7GxG43v3iVPpJ6QqaeWk2hHWYcx7I+sz4x6MWs2GFrXzJcm/YVufHSSuD+jqoA9ZQam4B1CdgtsTzvA57h9Oygnc6n38pvWrZproPcX7bzJV61+QEDpfR+pemw7G+YB+d5aSBwXD5aK33brH37DytJ8BERAREQE5qgbMw5gn52+k6Wc2PXbtufmYG/hx/zP+xvmsuhSF72F+2wv5yn4Ol6zt2LbzP/AGy7gVfpKP8AKv3FD/GsouEnRvH6S+9JB/lavgD5MD9Jy/BqhzN2G3nrpAs8BwnpKr8lBUuebb2Udg3v4y84gNB7/pI/Aho5/F8lH9ZIx529/wBIFPiV0lPiBLrEiU2KOsC14jwWmKPSp1SEDMB6raAk25GVIpjQ2B5idHU4e1WgFzWDIvfyB2kOj6OVALF1PflIPleBs4TjydajsCD6u6sOWpkbieGbpc9MZg3iSCd9z9JNTgjX5eNzeWFLhwAgUww5tqQvxPkP6yDjq6FctPOzBlux9SwPWHZ/+Tq/sK9k0VeC0jclR32uL+NjArsBTy0x36+cyqNM9AO7lNNQwK11vWQdrKP4hOkxOECAsD1ed+Xv7Jz9XqureyynyIM6biR/Yv8AlMDncbjbsUXZSLtpv7Imzgrf5he9W+UgczJnABfEjuVj8h9YHVzCseqfA/KZzxhcWgfPqD2Fu4TZ9ruFU7nS3idvlI+azWPePLSMDStWTT76d/3hA+igT2IgIiICIiB4TOfxIvWYrt9bC/xvL51vK2rwfrFkYgne/WHlfSBGwWLNMsCp1N7gXFrWt85sbj45CbBwt/bH6P8Aum2hwgDfU9thA5bEYzE1bh72J9QFcluQ03m7h2HYXJsBppruL93fOrGBXsmQwa9ggVHBqzENYG2Ym/I7bHnJ+L5X7DJoQCQ+IHUeBgVeIMoqrXYy4xj2BnPUqt3fu08oHe8KN6FL8i/yiS5G4alqNMdiL/KJJgIiICYVz1W8D8pnNdcdVvA/KBQ13sJjmus141tJq4apNIuToXKjuso+t4GjGNpOnw/7TDrf71Mfy2nK4wy+4erNhUC81I+Ygc2z627pc+ilLWo57lHzP/1kGrwusmrJm5DJdj5WnlJnXZKg8Eqf0gdlmE018aieu6rfa5AvOZoU67aguB+IEH4zTi+BVnNy1za2ovbw1gVfGGH2hjTN1LEgjbXU/EmTeB0c2Jpg8iW/SCR8QIocCqpe6dIe3q+QBMn4DhdfpVYqEA7SMx02sLwOrETXTBtrNkBERAREQEREBERAREQEg8SXY+Ik28i49gVtzvA5ritWwlFwtc7ADd2A/Uf+ZcekVJlpswFxYjwuLX917ym9G82YOu6kEdmkD6aotpPZSvxhlF2HlPKXpAG2BgXcStTid5tGNgTZ4ZE+2TXUx1oFHxM2U92ksuD4O+DUc2u48SSR8LSq4y4ZTra5vJGB9IlWkgO4UC3hp9IEDHppOo4IlsPTH4b+ZJ+spsXRFRS219fC+ss+G8UU00U6EAC3gLfSBaWnmUTFagO0zgeZYtPYgeWntoiAiIgIiICIiAiIgIiICIiBiVkLF4dt117pPnhECnappqCD2WMrMNwomsWUMgI1NgFJ8CLkzqskZIFRU4PmFmY+4KJvw3B0QAAeep85ZRAjDBCeHBCSogQH4fNL4BraHzEtZ5aBzWJ9GDVP7SowHYgyk+LG58rTOh6NpTA6NdRzYsT7ybmdFaMsCjr4WpY2APvmrhXBWW7VQMxN7Akge+wvOhyz20DVTo2m2IgIiICIiAiIgIiICIiAiIgIiICIiAiIgIiICIiAiIgIiICIiAiIgIiICIiAiIgIiICIiB//2Q=="/>
          <p:cNvSpPr>
            <a:spLocks noChangeAspect="1" noChangeArrowheads="1"/>
          </p:cNvSpPr>
          <p:nvPr/>
        </p:nvSpPr>
        <p:spPr bwMode="auto">
          <a:xfrm>
            <a:off x="0" y="-700088"/>
            <a:ext cx="1790700" cy="146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4" name="AutoShape 4" descr="data:image/jpeg;base64,/9j/4AAQSkZJRgABAQAAAQABAAD/2wCEAAkGBhQSEBQUEBQVFRUUGBQWFhUUFRAUEBQXFRQWFBUQFBQXGyYeFxkjGRUUHy8gIycpLCwsFR4xNTAqNSYrLCkBCQoKBQUFDQUFDSkYEhgpKSkpKSkpKSkpKSkpKSkpKSkpKSkpKSkpKSkpKSkpKSkpKSkpKSkpKSkpKSkpKSkpKf/AABEIAMsA+AMBIgACEQEDEQH/xAAbAAEAAgMBAQAAAAAAAAAAAAAABAUCAwYBB//EAEUQAAIBAgQCBgcFBgUCBwEAAAECAAMRBBIhMQVBEyJRYXGRBjJSgaGxwRRCYnKSIzOistHwFSRTguE04kNjg5OzwvEW/8QAFAEBAAAAAAAAAAAAAAAAAAAAAP/EABQRAQAAAAAAAAAAAAAAAAAAAAD/2gAMAwEAAhEDEQA/APuMREBPJoxeOSmL1GC30Hax9lVGrHuFzIbcVqN+7om3tVW6IfpAZ/NRAs4lSa2IP36S9wpVG+JqD5RnxH+rT99BvpWgW0SqGNrrutJ/ys9NvcrBh5sJuo8ZQkK4akx0AqAAMexXBKMe4EmBPiIgeiIEQEREBERAREQEREBERARExqVQoJYgAbkkADxJgZRK48epH1M1Tvpo7p+sDJ8Zj/jDcqFX3thh86t4FnErBxhudCqPA4dvgtQn4TNOOUr2ZjTJ2FVXpX7gXADe4mBYRPAZ7AREQEgcRx5UhKYBqNqL3yIo0NR7cuQG7HTQXInmUuEOZqrndqjr4LSY0lUd11Y+LmB7h8GFJYks50NRrFz3Dkq/hWw7pItEQFoiICY1KYYEMAQdCCAQR2EHcTKIERKpw+ty1EespJLUR7aE6lBzU7DUaDLLsG8r55wFrU2TlSd6Y/KDmRfcjKPdAsoiICIiAiIgIiICIiAiJHx+K6Ok72vkVmt22FwPftAj47iRDdHSAapYEk36OmDsz21JPJRqbchrIgwAJDVSarDUF7FVP4Kfqp4gX7SZng8NkWxN2JLO3tOfWb6AcgAOU3wEREBPCLix2O45HxnsQIi4I09cO3R/g3oN3FPu+KW777SwwHEBUupGSotsyE3te9mU/eQ2Nj3EEAggapE4gcgFYb0rse+np0qd91F/zIvZAvIngnsBKWkMlWpTPMtVT8SubuPFXJv3OnbLqRcdgVqqASVKm6utsyNa2YX02JBB0IJBuDA0RIrYlqelcWH+qoJonvbc0j3Np2MZJVrgEag7EbHvB5wPYiICImIqgkqCMy2utxmF72uNxex8oHlasEUsxsqgknsAm7g9ArTu4szs1RhzUubhD3quVf8AbIVCmHxBWqdECvST7rWsDUb2mVuWwzKdSRlu4CJoxWNSmL1GCg6C51J7FG5PcJDPGSf3dGq3ewSkvlUYN/DAs4lX/iVb/RT/AN43/wDjnv8AjDD16NQd6dHUHkrZz7lgWcSPhOIU6l8jAkbjUOvcynVfeJIgIiICRcXxOnTIDt1jqEUM9Q94RQWI77WkfiOLYv0VI2awZ3sD0am4GUHQuxDWvoMpJvoDrw2FVAco31Ykkux9p2OrHvMDJuLVD6lBvGo9NPguZvMCROKYivUouopU7lTa1ZybjUADoRc3A0vJ0QMKVcOodTdWAYHuIuPgZnK9r0GFtadRwMv3qbu26jmhJJI3XUi4vlsICIiAiIgJE4t+5dRvUHRr3tU6g+dz3AzdiMUqAFja5sBYlmPsqo1Y9wmWBwbM4q1Rly36OnoSlxYu5Ghci400UEgE3JgWaiwET2IGjGYxaaFmvbQAAXYkmwVRzJJAtK0mrU1djSX2KZXP/vq2Ov5LW9pt5s4lriKIOwSsy9mcGmt/EI7/AKjNkCJ/hNI+smY9tQvUbzckyDieE00K08MoovUzHNRvTCqts9QqhCsbsoAYEXYHYGXMh1DlxCk7OjID+JWz5fEqWP8A6ZgPsTj1a9T/AHLh2+PRg/GPslXnXPup0QfiDJkQIZ4bf16lV+4vkU+IpBb++Y1OGBQDQC03S9rCyMDbNTcDcGw13BAOtrGdECAagrCwJpVqfWAIBemds1r2emdQSDZgSLg7bm46xAphQMQd0NyigWvXvpmp6i1rEkhTlN7Z4nBrUtmGo1VgSrqTzVhqp8N5S02q1HZerUVLNRcsaWItdqbOtRFKnrIR6oDAi9wdQuMPgwpzElnO9RrFz3Dkq/hWwkiVWF4jVV1SrRqEE2FVVQgd9QIxCj8QNvwrLWAiIgacRhFexNwy+q6nLUX8rcvDY8wZppcUrhzSK0ywGYVGZlFRb2zBFQ9YGwYXGpB2YSZIeL/fULb5ql/y9E1/4hS+EDf9oxHbR/TU+eeejiNZfWpKw/8ALqdb9NQKP4psiBC4fiA71zYg9ILhlZWA6GlluDy3123k2Q8VQYP0lIXawV0uB0igkixOgdSWtfQ5iDa4I24XGLUvkOq+spBDoex0Oqnx90DfMalQKCWIAAJJJAAA3JJ2Ei4/i9Kjo7DMdQgK5z36kBR3sQO+QUxBqkMVNSxutNP+nUg3D1Kz2Wow36twvIEgGBMw4NRulcZVUHolbQgEdauwOxIuADst76sQMFZq5zIzJSHqstg1U+3qCOjHK46177AZtONoVOq9chqYPXooCUA5VDfrVcpAJBAFiTluBLZXBAINwdQQbgg7EHmO+BEyV12anU/MGpN72XMPJRPPtNbnRB/LWUj+JVk2IEP7RWO1FR+asB/KjQaNZvWqIg7KaZm/XU0/gkya69dUUsxsB4k66AADUknQAakmwga+A4RVNW/WdHK9IxzVGVlWoqljsAHAsLDq3tLmQOEYdlVmcWaoxcrocugVUJHMIqg995PgIiIEXiGB6RRY5WU5kYa5WsRe3MEEgjmCdt5WtjTT0xC9H+PU0D3ip93wex8d5eRArKdUMLqQw7VII8xNOOVChFVgo0OYsEKkG4dWOxBsQZKxXDcPu9KkSe2mhJ+E0UqFFTdKFNSNiEQH4CBAwnFTrf8AaqunS0lJO1wXpAX1H3kDKddthLwnEqVUA0qiPcX6rKTbttuJni0WowYHo6g0D2zKRe+SoNMy315EciNZQDFFaruaVRuiLhadNHdDVa4qVUqMgFNLEjUgEs5tsWDpZGqcSpg5c4Leyt3qfoS7fCauE06WITpqhSruLMp6Ola16aq4vm2uxFzpsLAWtKtSQWTKo7FWy/AWgQFw1StowNKmd7kdO47Bl/dg9t835d5IxmCW9M07KaegAHVyGwakQNhZVItsVXlcGXUrC2h37JHvA8yzWzWmbNNFR4GxXBmUratYg3G8l4XAPUUM1drHlTSnTHeCTmbyIgbKtTKpY3soJNhc2AvoOZ7pFwNMseme12UBFBBCUzZrXGhZtCSNNFAuBc6V4fWwzkoWrUGuTdnbE0j7QvfpVPMAhtAQGN7+UMQtIXUhsOxJVhqtEk6q1tqd76/c1BsLWC0ieFwBckAdtxbzmhcfTLZVdC3YrKx7dgdIEgmQ6vDkaoXZQWKooOquuUueq6kML5+R5SVNbNAgHhtnzq/W0GZ0o1HsNhnKhzbvaS6NCq+1dL9nQnN8apExqPIlSuVNwbEbQLYcGJ/eVqrDsUrSHnTAb+KVVbhDYUk0CVokk5MpqU6ROrXp3zBCbm6EZSdQR6tlQ4uWUEAd+51m1OJ+0PeP6QK2lxN+kpo1MEVQxWrScPS6ouSQQCBtqMw1Gsk1MX1siI1RgAWCZOqDtmLsoF+Qvfna0j0+Au1SrUWolMVLgNSQdIE30zXQOTqzFWvYeyLbOHcLq4Zv3yNRJYurI/SZjc51qFySS1r3v3WgblSu21NKffUfMf0U9D+sSRheEhWD1GNRxsWsFS4sejQaLz11axtcw/E/ZHn/AEni8U9oeX9IFhEwp1QwupuJnAREQE8Jns14gXRgOw/KBVdPnYsee3cOQmyQsNV0EkZ4Hlbab+E424ZGPqagn2f+JCr1ZCw7EiuV5UannYW+UCw+29K1+X3R3dvjNplDwbG3US56TSBJww0m0tIuGq6TaWgHeRMdiQig6ksQqqN2JNrTdUpBiGuerfbvlfxDXUGxAIB3Kg7lQdMxGlz/AFuGqvXvex200ljwXiKqjBjz0G5Nxr8vjOdTTQbd2v8AEdWPaZNwhgdIOMJzDDvsPoZT48h6/wCwSqCBdnpJlFZivVBZx0TKoOpbW9gNmnjPpILcZal1FNgxv3jtseV/pAmYb0brK1MsaDqD1qTLUNJAW1akCSA+XmFVd7KLmXuKUKAqgAdgAA8hKFHuL/Hn5yThMazEqxvl2J3t3nnAmlppdpkzSPUeBrq1JXYmtN2IqyrxFWBZ8IresPA/STqlSVHCjbMfAfWSquIgW3BcX1ynI6jxG/8AfdPcZi87kclNveNz9JWcBqZsQO4MT5W+omjC4gh6ituHcfxGBZl5rapNDVppfEQLDhuOy1QvJ9PfyP0986GcRhquatTA9tf5gZ28BERAREQOe4hhTSYkDqE3/KTyPd2SOcVOnqsACTsASfDnOXXDCoWYDLc3CjZRyECNXxJY2W5J2A1J906DgvDOipnP6z6t3Dkv99s94JhEWmCoGbZm+9m5i/ZLKBwuM4U2FqGwPRE9RuQv9w9hHxm9cbpOj43xWnQpFqgzX0VNLufZ15dpnJ4Kj0oLMoTMSQqE2UdgvAncMqO7nIpIA6x5Ds17e6TjW7JY8NxIsEsF7Mosp93bMMTlDFgADzP1gQ6tTInW3PKUWJrFvCSOI4gsbnae8M4ea5OWwA3Y7eAHMwIuGwxZgqi5P93mPSNTqMj6MpsR8iO4ix986bEUVwlB3UXYADMd7kgD3XN7Th+MhukSoSzB7KzDVgW0B799u6Bb1MaLbyg4vWcNTYqQr3KsdmsbG39852Ho76PIyF6wz9Y5b3y5RYXK89c28uuKcGp4in0dRdBqpGjKRoCp5QOPwOM6gm7AVGfEIqc81+zKATc++3nJP/8AEuui1hl7WU5h5G0rOAcR6J2dWDXutyNCAxsRzF9/KB0LVOR0IkerUlogTErcdVxb/jxG/lKfFIVBzcoEHEvIDLcy54fw1sQMyWCXIzHnbQ2G/wApd0OF0cOhL9YkWJYAk/hA5QOapnKtpFr4i+gllisGGJNPqA7De0uOAcNpIoNg1UAZmO4PPKOQ8ID0b4SaaF6gs78uajsPef6SF6QcLKVDWQXVvXA+6Rpn8DpOonhgcI2K0kWtiZY8XejUqWoLaxOZhYI3gPHnp75s4Hh6dNy1UZ9spI9T3bHxgSvRfhDX6aoLewDvru/lt4zp5ijgi4NwecygIiICIiBqxS3RgOasPgZz2CqeRtOmnMUKerryDMB4X0gT+D3WpUU7N11+R+nlLic3RqsGK6mwJ77C1/GTcLxKmCL3zHTS5vc7Wgc16cUKn2hWb1MoCdg1u4/N9Ldkn4JLIPCWvpX/ANK226e7rjUd8rMCbqIG3DV7H8pDfHb5zZxZm6w9/uOoke4VamoubeI0Nr/GXHE6d7HuP9/GByJc7GZYDGvQa6HTmp9VvHv75MxGFkOskDpOK4pa2DZl2OXTmCHXqnvnL4illAIYgc9Ra/vGk1UMU2RkB6rEXH5WBB+E24xrqAOf9IHa8GVxQQVBZgLEdwNhfvtaTZ4JpxeIyqTdQeWY6fDWBQ8dqYh6jUqQdQyldhkYHds1urvbe8p8d6PfZlpDNmLhs3IZhb1R2WNvd3zpMLx+/rpbvU/QzVxNkqujH/w81gba5rb+UDTwnDlE7L207rkj5yU6A7zXhaoa5HbabGaApdQ3TTt7D4iaeMYvME5etcdh0/v3zJcQL2vrNWPwpYXXccu2BED6TBeIZGFjYjb++yZOmU27tTy90y4bhFqYhQ4BGV9D7oFzhuP02W7GxG43v3iVPpJ6QqaeWk2hHWYcx7I+sz4x6MWs2GFrXzJcm/YVufHSSuD+jqoA9ZQam4B1CdgtsTzvA57h9Oygnc6n38pvWrZproPcX7bzJV61+QEDpfR+pemw7G+YB+d5aSBwXD5aK33brH37DytJ8BERAREQE5qgbMw5gn52+k6Wc2PXbtufmYG/hx/zP+xvmsuhSF72F+2wv5yn4Ol6zt2LbzP/AGy7gVfpKP8AKv3FD/GsouEnRvH6S+9JB/lavgD5MD9Jy/BqhzN2G3nrpAs8BwnpKr8lBUuebb2Udg3v4y84gNB7/pI/Aho5/F8lH9ZIx529/wBIFPiV0lPiBLrEiU2KOsC14jwWmKPSp1SEDMB6raAk25GVIpjQ2B5idHU4e1WgFzWDIvfyB2kOj6OVALF1PflIPleBs4TjydajsCD6u6sOWpkbieGbpc9MZg3iSCd9z9JNTgjX5eNzeWFLhwAgUww5tqQvxPkP6yDjq6FctPOzBlux9SwPWHZ/+Tq/sK9k0VeC0jclR32uL+NjArsBTy0x36+cyqNM9AO7lNNQwK11vWQdrKP4hOkxOECAsD1ed+Xv7Jz9XqureyynyIM6biR/Yv8AlMDncbjbsUXZSLtpv7Imzgrf5he9W+UgczJnABfEjuVj8h9YHVzCseqfA/KZzxhcWgfPqD2Fu4TZ9ruFU7nS3idvlI+azWPePLSMDStWTT76d/3hA+igT2IgIiICIiB4TOfxIvWYrt9bC/xvL51vK2rwfrFkYgne/WHlfSBGwWLNMsCp1N7gXFrWt85sbj45CbBwt/bH6P8Aum2hwgDfU9thA5bEYzE1bh72J9QFcluQ03m7h2HYXJsBppruL93fOrGBXsmQwa9ggVHBqzENYG2Ym/I7bHnJ+L5X7DJoQCQ+IHUeBgVeIMoqrXYy4xj2BnPUqt3fu08oHe8KN6FL8i/yiS5G4alqNMdiL/KJJgIiICYVz1W8D8pnNdcdVvA/KBQ13sJjmus141tJq4apNIuToXKjuso+t4GjGNpOnw/7TDrf71Mfy2nK4wy+4erNhUC81I+Ygc2z627pc+ilLWo57lHzP/1kGrwusmrJm5DJdj5WnlJnXZKg8Eqf0gdlmE018aieu6rfa5AvOZoU67aguB+IEH4zTi+BVnNy1za2ovbw1gVfGGH2hjTN1LEgjbXU/EmTeB0c2Jpg8iW/SCR8QIocCqpe6dIe3q+QBMn4DhdfpVYqEA7SMx02sLwOrETXTBtrNkBERAREQEREBERAREQEg8SXY+Ik28i49gVtzvA5ritWwlFwtc7ADd2A/Uf+ZcekVJlpswFxYjwuLX917ym9G82YOu6kEdmkD6aotpPZSvxhlF2HlPKXpAG2BgXcStTid5tGNgTZ4ZE+2TXUx1oFHxM2U92ksuD4O+DUc2u48SSR8LSq4y4ZTra5vJGB9IlWkgO4UC3hp9IEDHppOo4IlsPTH4b+ZJ+spsXRFRS219fC+ss+G8UU00U6EAC3gLfSBaWnmUTFagO0zgeZYtPYgeWntoiAiIgIiICIiAiIgIiICIiBiVkLF4dt117pPnhECnappqCD2WMrMNwomsWUMgI1NgFJ8CLkzqskZIFRU4PmFmY+4KJvw3B0QAAeep85ZRAjDBCeHBCSogQH4fNL4BraHzEtZ5aBzWJ9GDVP7SowHYgyk+LG58rTOh6NpTA6NdRzYsT7ybmdFaMsCjr4WpY2APvmrhXBWW7VQMxN7Akge+wvOhyz20DVTo2m2IgIiICIiAiIgIiICIiAiIgIiICIiAiIgIiICIiAiIgIiICIiAiIgIiICIiAiIgIiICIiB//2Q=="/>
          <p:cNvSpPr>
            <a:spLocks noChangeAspect="1" noChangeArrowheads="1"/>
          </p:cNvSpPr>
          <p:nvPr/>
        </p:nvSpPr>
        <p:spPr bwMode="auto">
          <a:xfrm>
            <a:off x="0" y="-700088"/>
            <a:ext cx="1790700" cy="146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5" name="AutoShape 6" descr="data:image/jpeg;base64,/9j/4AAQSkZJRgABAQAAAQABAAD/2wCEAAkGBhQQDxQQEhQUFBQWFBIYFRYVEhYUFBYWFRQVFBQZFRUXHCkeFxkvJRUYHzsiLycpLDgsFSoyPDAsNSYrLCkBCQoKDgwNGQ8PFCweHCQpNSkpNSs1LCkrNTA1NTUvKiwrKSksKSk2NTU1NTUuNTIsKSkpKSwsKSkpKSwsKSkpKf/AABEIAFUAVAMBIgACEQEDEQH/xAAcAAEAAgIDAQAAAAAAAAAAAAAAAQYCBQMEBwj/xAA0EAACAQIDBQYEBgMBAAAAAAABAgADEQQFEgYhMVFhBxMiQXGBI0JSkRQyM6Gx8VOC0Rb/xAAYAQEAAwEAAAAAAAAAAAAAAAAAAQIDBP/EAB8RAQEBAAIBBQEAAAAAAAAAAAABAgMRIRIxQVFxBP/aAAwDAQACEQMRAD8A9xiIgIiQx3QMKtXSOBPpNd/6KkHCPemSbAtbST5DUDYe82D1AFv0lC2wqqUa/IwPQhErfZ5mbYjLqTuSWBdLniRTcopPM2AlkgIiICIiAiIgIMSDAqO0GYVMJfUpNP5XAuOgbkZR6718yqdzh0LXPib5FB82bgv88hLptLVGKxeHwPAO1RqpBIbu6QBCqRwubX6DrNmNlsOlyg0NzRipB9pEvbTeLmS358u/s/k64TC08Om8ItifqY72PuSZsZXMtztqdb8PWa4P6dQ+Z+ljz5H25XsclmREQEREBERATU7QZ8mEp6m3sdyIBdmY8AqjeT0nHtDnNSj3dLDoKleo1lViQoUAlnZgLAC392mWV5Dofv6zd7iCN7kWVAeK0l+VevE+fIBQ8Li6wzvCHEKKbulQ6L3KrU7zSG8tXh4S0bW4AgitTdkcX4HcfUcDM852cSpmNDGEsHpjcotZyCdN/S5+87+f0yaDHhuP8TPGbLe/t2f08uOTPH6feZ6v75VjJNeNwweqoGo1FBBuCabFT6Hdf+paNmMe1SkadQ3qUjpa/Ej5G9x+6mans7pa8sAP+bEWPI98xBnaYdxikrcFf4dTkCT4T97ezTRxrLEi8mAiLxAREiBBQXvaZSJBMDqY7ACo1Jr20OG9bA7vvaaHb3N+6w5Rd7tYADiSTZQOtyB7yzNUt9jPK9sapxWJ7sE2QajbnwW3XifaB6HsxlH4TB0qBN2VbuRwLsSzkdLkzh2mx1KlTHfkKlR0p6yQBrqNpQHzHrw67pGy2d/iaA1/qpZao4eK25h0Nr/ceU+fe0PbPE47E1KVZtNOlVqKtFdyAozJc/U27iee60rrXUa8XFeS9Rc8+7dqlP4OGpozU3KtWqEstQIbeBRa1+d/TjPXsozNcTh6WIT8tWmjjoGUG3qOHtPkNcOxXUFYjUFuFJGpr6V3fMbHdx3T6b7LsBXw+U0KOJQ03XXZWN2CFyyah8pseHl+0rjVrbn4s4k691svExvE0cjlkSZBgQTNXmmbmiR8NnB+lhcf6ny6zYVTNFmqM406Qw6i8DlxGaXoNV4bjuJGoetpScpeo9J3SiXNSq5DsVVAF+GLb9R4HyndxGz1ZwVUsiniAxP21XtN1leW9zTWkBZVFh/JJ6+cCdm6RoodS+NiC7eZI3D0A8h/2eWbc9leMrZhVr4ZUqUq9XUPiBTTL/m1hreG9zcX4z2AIYN5Wztpjdxe4ruwXZvRy1Q7t31e+rUb93Ta1vhIeBtu1nxW5A2l4FSatGM7NOpJnhGrbe67uqJ1w8mSq7t5F4iBiZxtTERAwNITA0xEQMGQTjZIiBjomarIiQOQCIiSP//Z"/>
          <p:cNvSpPr>
            <a:spLocks noChangeAspect="1" noChangeArrowheads="1"/>
          </p:cNvSpPr>
          <p:nvPr/>
        </p:nvSpPr>
        <p:spPr bwMode="auto">
          <a:xfrm>
            <a:off x="0" y="-388938"/>
            <a:ext cx="790575" cy="80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428625" y="908050"/>
            <a:ext cx="600075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>
              <a:solidFill>
                <a:schemeClr val="accent1"/>
              </a:solidFill>
              <a:latin typeface="Calibri" pitchFamily="34" charset="0"/>
              <a:ea typeface="Calibri" pitchFamily="34" charset="0"/>
              <a:cs typeface="Arial" charset="0"/>
            </a:endParaRPr>
          </a:p>
          <a:p>
            <a:pPr algn="ctr"/>
            <a:r>
              <a:rPr lang="ru-RU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Arial" charset="0"/>
              </a:rPr>
              <a:t>Основная цель создания ГИС ГМП</a:t>
            </a:r>
          </a:p>
          <a:p>
            <a:pPr algn="just" eaLnBrk="0" hangingPunct="0"/>
            <a:endParaRPr lang="ru-RU">
              <a:solidFill>
                <a:schemeClr val="accent1"/>
              </a:solidFill>
              <a:latin typeface="Calibri" pitchFamily="34" charset="0"/>
              <a:ea typeface="Calibri" pitchFamily="34" charset="0"/>
              <a:cs typeface="Arial" charset="0"/>
            </a:endParaRPr>
          </a:p>
          <a:p>
            <a:pPr algn="just" eaLnBrk="0" hangingPunct="0"/>
            <a:r>
              <a:rPr lang="ru-RU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Arial" charset="0"/>
              </a:rPr>
              <a:t>Наличие единого источника сведений о фактах оплаты заявителями платежей при получении государственных и муниципальных услуг, </a:t>
            </a:r>
            <a:r>
              <a:rPr lang="ru-RU" b="1" u="sng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Arial" charset="0"/>
              </a:rPr>
              <a:t>без истребования с заявителя документов, подтверждающих оплату</a:t>
            </a:r>
            <a:r>
              <a:rPr lang="ru-RU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endParaRPr lang="ru-RU" u="sng">
              <a:solidFill>
                <a:schemeClr val="accent1"/>
              </a:solidFill>
              <a:latin typeface="Calibri" pitchFamily="34" charset="0"/>
              <a:ea typeface="Calibri" pitchFamily="34" charset="0"/>
              <a:cs typeface="Arial" charset="0"/>
            </a:endParaRPr>
          </a:p>
          <a:p>
            <a:pPr algn="just" eaLnBrk="0" hangingPunct="0"/>
            <a:endParaRPr lang="ru-RU">
              <a:solidFill>
                <a:schemeClr val="accent1"/>
              </a:solidFill>
              <a:latin typeface="Calibri" pitchFamily="34" charset="0"/>
              <a:ea typeface="Calibri" pitchFamily="34" charset="0"/>
              <a:cs typeface="Arial" charset="0"/>
            </a:endParaRPr>
          </a:p>
          <a:p>
            <a:pPr algn="just" eaLnBrk="0" hangingPunct="0"/>
            <a:endParaRPr lang="ru-RU">
              <a:solidFill>
                <a:schemeClr val="accent1"/>
              </a:solidFill>
              <a:latin typeface="Calibri" pitchFamily="34" charset="0"/>
              <a:ea typeface="Calibri" pitchFamily="34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0575" y="242888"/>
            <a:ext cx="83327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Государственная информационная система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о государственных и муниципальных платежах (ГИС ГМП)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8438" name="Picture 2" descr="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14300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Прямоугольник 12"/>
          <p:cNvSpPr>
            <a:spLocks noChangeArrowheads="1"/>
          </p:cNvSpPr>
          <p:nvPr/>
        </p:nvSpPr>
        <p:spPr bwMode="auto">
          <a:xfrm>
            <a:off x="3286125" y="3357563"/>
            <a:ext cx="5500688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b="1" u="sng">
              <a:solidFill>
                <a:schemeClr val="accent1"/>
              </a:solidFill>
              <a:latin typeface="Calibri" pitchFamily="34" charset="0"/>
              <a:ea typeface="Calibri" pitchFamily="34" charset="0"/>
              <a:cs typeface="Arial" charset="0"/>
            </a:endParaRPr>
          </a:p>
          <a:p>
            <a:pPr eaLnBrk="0" hangingPunct="0"/>
            <a:r>
              <a:rPr lang="ru-RU" b="1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Arial" charset="0"/>
              </a:rPr>
              <a:t>                   Основной функционал ГИС ГМП</a:t>
            </a:r>
            <a:endParaRPr lang="ru-RU">
              <a:solidFill>
                <a:schemeClr val="accent1"/>
              </a:solidFill>
              <a:latin typeface="Calibri" pitchFamily="34" charset="0"/>
              <a:ea typeface="Calibri" pitchFamily="34" charset="0"/>
              <a:cs typeface="Arial" charset="0"/>
            </a:endParaRPr>
          </a:p>
          <a:p>
            <a:pPr algn="just" eaLnBrk="0" hangingPunct="0"/>
            <a:endParaRPr lang="ru-RU">
              <a:solidFill>
                <a:schemeClr val="accent1"/>
              </a:solidFill>
              <a:latin typeface="Calibri" pitchFamily="34" charset="0"/>
              <a:ea typeface="Calibri" pitchFamily="34" charset="0"/>
              <a:cs typeface="Arial" charset="0"/>
            </a:endParaRPr>
          </a:p>
          <a:p>
            <a:pPr algn="just" eaLnBrk="0" hangingPunct="0">
              <a:buFont typeface="Wingdings" pitchFamily="2" charset="2"/>
              <a:buChar char="q"/>
            </a:pPr>
            <a:r>
              <a:rPr lang="ru-RU" sz="1600" b="1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Arial" charset="0"/>
              </a:rPr>
              <a:t> Получение от организации, оказывающей государственные и муниципальные услуги, и передача по запросу участника информации о начислениях оплаты за оказание услуг</a:t>
            </a:r>
            <a:r>
              <a:rPr lang="ru-RU" sz="160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</a:p>
          <a:p>
            <a:pPr algn="just" eaLnBrk="0" hangingPunct="0">
              <a:buFont typeface="Wingdings" pitchFamily="2" charset="2"/>
              <a:buNone/>
            </a:pPr>
            <a:endParaRPr lang="ru-RU" sz="1600" b="1">
              <a:solidFill>
                <a:schemeClr val="accent1"/>
              </a:solidFill>
              <a:latin typeface="Calibri" pitchFamily="34" charset="0"/>
              <a:ea typeface="Calibri" pitchFamily="34" charset="0"/>
              <a:cs typeface="Arial" charset="0"/>
            </a:endParaRPr>
          </a:p>
          <a:p>
            <a:pPr algn="just" eaLnBrk="0" hangingPunct="0">
              <a:buFont typeface="Wingdings" pitchFamily="2" charset="2"/>
              <a:buChar char="q"/>
            </a:pPr>
            <a:r>
              <a:rPr lang="ru-RU" sz="1600" b="1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Arial" charset="0"/>
              </a:rPr>
              <a:t> Получение от операторов по переводу денежных средств и передача участникам информации о приеме к исполнению распоряжений заявителей об оплате</a:t>
            </a:r>
            <a:r>
              <a:rPr lang="ru-RU" sz="160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endParaRPr lang="ru-RU" sz="1600" b="1">
              <a:solidFill>
                <a:schemeClr val="accent1"/>
              </a:solidFill>
              <a:latin typeface="Calibri" pitchFamily="34" charset="0"/>
              <a:ea typeface="Calibri" pitchFamily="34" charset="0"/>
              <a:cs typeface="Arial" charset="0"/>
            </a:endParaRPr>
          </a:p>
          <a:p>
            <a:pPr algn="just" eaLnBrk="0" hangingPunct="0">
              <a:buFont typeface="Wingdings" pitchFamily="2" charset="2"/>
              <a:buNone/>
            </a:pPr>
            <a:endParaRPr lang="ru-RU" sz="1600" b="1">
              <a:solidFill>
                <a:schemeClr val="accent1"/>
              </a:solidFill>
              <a:latin typeface="Calibri" pitchFamily="34" charset="0"/>
              <a:ea typeface="Calibri" pitchFamily="34" charset="0"/>
              <a:cs typeface="Arial" charset="0"/>
            </a:endParaRPr>
          </a:p>
        </p:txBody>
      </p:sp>
      <p:pic>
        <p:nvPicPr>
          <p:cNvPr id="18440" name="Picture 8" descr="Картинка 511 из 179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786188"/>
            <a:ext cx="27146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1557349"/>
      </p:ext>
    </p:extLst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Этапы подключения участника</a:t>
            </a:r>
          </a:p>
        </p:txBody>
      </p:sp>
      <p:pic>
        <p:nvPicPr>
          <p:cNvPr id="14339" name="Picture 2" descr="http://www.to54.rosreestr.ru/upload/to54/files/img/smev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1285875"/>
            <a:ext cx="14287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http://www.1zoom.ru/prev/117/11652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2357438"/>
            <a:ext cx="17145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0" descr="C:\Users\erusalimskaya.a\Documents\Картинки, шаблоны для презентаций\Человечки\1321191289_img9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4357688"/>
            <a:ext cx="10080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1500" y="1500188"/>
            <a:ext cx="5180013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Подключение участника к  СМЭВ / РСМЭВ</a:t>
            </a:r>
          </a:p>
          <a:p>
            <a:pPr algn="just"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(информация по порядку подключения –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smev.gosuslugi.ru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)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8813" y="2286000"/>
            <a:ext cx="671512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Получение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участником *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сертификата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электронной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подписи</a:t>
            </a:r>
          </a:p>
          <a:p>
            <a:pPr algn="just"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(перечень удостоверяющих центров, выдающих сертификаты усиленной </a:t>
            </a:r>
          </a:p>
          <a:p>
            <a:pPr algn="just"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квалифицированной подписи, входящих в единое пространство доверия –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http://www.reestr-pki.ru/tsl.html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79613" y="4292600"/>
            <a:ext cx="6858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Предоставление участником документов в территориальный орган Федерального казначейства , </a:t>
            </a:r>
          </a:p>
          <a:p>
            <a:pPr algn="just"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документы  для УНИФО  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http://www.roskazna.ru/proekt-sistema-ucheta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/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algn="just"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документы для ГИС ГМП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http://www.roskazna.ru/gis-gmp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/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650" y="5786437"/>
            <a:ext cx="607218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Регистрация, тестирование и подключение участника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2938" y="3429000"/>
            <a:ext cx="6808787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Приведение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используемых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информационных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систем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в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соответствие форматам передачи данных версии 1.15 электронного сервиса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SID0003572 (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информация по форматам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: http://www.roskazna.ru/gis-gmp/</a:t>
            </a:r>
            <a:endParaRPr lang="ru-RU" sz="1300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14347" name="Picture 9" descr="3d-design-free-3d-wallpaper-for-desktop_800x600_8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650" y="3213100"/>
            <a:ext cx="1152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6" descr="Картинка 65 из 1387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13" y="5286375"/>
            <a:ext cx="15716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78D80B-C84F-4747-936E-861D0163BBF9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073928"/>
      </p:ext>
    </p:extLst>
  </p:cSld>
  <p:clrMapOvr>
    <a:masterClrMapping/>
  </p:clrMapOvr>
  <p:transition spd="med" advClick="0" advTm="20000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СМЭВ – система межведомственного электронного </a:t>
            </a:r>
            <a:r>
              <a:rPr lang="ru-RU" sz="3200" b="1" dirty="0" smtClean="0">
                <a:solidFill>
                  <a:srgbClr val="0070C0"/>
                </a:solidFill>
              </a:rPr>
              <a:t>взаимодействия</a:t>
            </a:r>
          </a:p>
          <a:p>
            <a:endParaRPr lang="ru-RU" dirty="0"/>
          </a:p>
          <a:p>
            <a:r>
              <a:rPr lang="ru-RU" sz="2000" dirty="0" smtClean="0"/>
              <a:t>Основное </a:t>
            </a:r>
            <a:r>
              <a:rPr lang="ru-RU" sz="2000" dirty="0"/>
              <a:t>требований наличие защищенного соединения для работы в системе.</a:t>
            </a:r>
          </a:p>
          <a:p>
            <a:r>
              <a:rPr lang="ru-RU" sz="2000" b="1" dirty="0"/>
              <a:t>Оно осуществляется при помощи аппаратно-программного комплекса </a:t>
            </a:r>
            <a:r>
              <a:rPr lang="en-US" sz="2000" b="1" dirty="0" err="1"/>
              <a:t>VipNET</a:t>
            </a:r>
            <a:r>
              <a:rPr lang="ru-RU" sz="2000" dirty="0" smtClean="0"/>
              <a:t>,  включает </a:t>
            </a:r>
            <a:r>
              <a:rPr lang="ru-RU" sz="2000" dirty="0"/>
              <a:t>в себя </a:t>
            </a:r>
            <a:r>
              <a:rPr lang="en-US" sz="2000" dirty="0"/>
              <a:t>VIPNET</a:t>
            </a:r>
            <a:r>
              <a:rPr lang="ru-RU" sz="2000" dirty="0"/>
              <a:t> координатор (своеобразный сервер для организации зашифрованного интернет соединения между организацией и провайдером) и </a:t>
            </a:r>
            <a:r>
              <a:rPr lang="en-US" sz="2000" dirty="0" err="1"/>
              <a:t>VipNet</a:t>
            </a:r>
            <a:r>
              <a:rPr lang="en-US" sz="2000" dirty="0"/>
              <a:t> Client</a:t>
            </a:r>
            <a:r>
              <a:rPr lang="ru-RU" sz="2000" dirty="0"/>
              <a:t> (программный продукт позволяющий определенным компьютерам входить в защищенную сеть с помощью аутентификации пользователя</a:t>
            </a:r>
            <a:r>
              <a:rPr lang="ru-RU" sz="2000" dirty="0" smtClean="0"/>
              <a:t>).</a:t>
            </a:r>
          </a:p>
          <a:p>
            <a:endParaRPr lang="ru-RU" sz="2000" dirty="0"/>
          </a:p>
          <a:p>
            <a:r>
              <a:rPr lang="ru-RU" sz="2000" b="1" dirty="0"/>
              <a:t>Каждый пользователь </a:t>
            </a:r>
            <a:r>
              <a:rPr lang="ru-RU" sz="2000" b="1" dirty="0" smtClean="0"/>
              <a:t>ГИС-ГМП </a:t>
            </a:r>
            <a:r>
              <a:rPr lang="ru-RU" sz="2000" b="1" dirty="0"/>
              <a:t>имеет свой уникальный идентификатор </a:t>
            </a:r>
            <a:r>
              <a:rPr lang="ru-RU" sz="2000" dirty="0"/>
              <a:t>(цифровую подпись ) формируемую по запросу через Департамент информатизации и связи, путем заявки на получение подписи конкретным пользователем. Пользователь предоставляет от себя: ФИО, место работы, должность, контактная информация и номер страхового свидетельства, как персональный идентификатор личности.</a:t>
            </a:r>
          </a:p>
          <a:p>
            <a:r>
              <a:rPr lang="ru-RU" sz="2000" dirty="0"/>
              <a:t>Получив и используя цифровую подпись, пользователь может заходить на электронный сайт СМЭВ, в свой личный кабинет, где ему доступны документы для работы, возможность формирования запросов и ответов на сторонние запросы.</a:t>
            </a:r>
          </a:p>
        </p:txBody>
      </p:sp>
    </p:spTree>
    <p:extLst>
      <p:ext uri="{BB962C8B-B14F-4D97-AF65-F5344CB8AC3E}">
        <p14:creationId xmlns:p14="http://schemas.microsoft.com/office/powerpoint/2010/main" val="1018348941"/>
      </p:ext>
    </p:extLst>
  </p:cSld>
  <p:clrMapOvr>
    <a:masterClrMapping/>
  </p:clrMapOvr>
  <p:transition spd="med" advClick="0" advTm="20000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84" y="1002746"/>
            <a:ext cx="9156384" cy="5465217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0274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0070C0"/>
                </a:solidFill>
              </a:rPr>
              <a:t>Универсальная </a:t>
            </a:r>
            <a:r>
              <a:rPr lang="ru-RU" sz="3600" b="1" dirty="0">
                <a:solidFill>
                  <a:srgbClr val="0070C0"/>
                </a:solidFill>
              </a:rPr>
              <a:t>электронная карта </a:t>
            </a: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как </a:t>
            </a:r>
            <a:r>
              <a:rPr lang="ru-RU" sz="3600" b="1" dirty="0">
                <a:solidFill>
                  <a:srgbClr val="0070C0"/>
                </a:solidFill>
              </a:rPr>
              <a:t>новый шаг в развитии социальных </a:t>
            </a:r>
            <a:r>
              <a:rPr lang="ru-RU" sz="3600" b="1" dirty="0" smtClean="0">
                <a:solidFill>
                  <a:srgbClr val="0070C0"/>
                </a:solidFill>
              </a:rPr>
              <a:t>карт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885123"/>
      </p:ext>
    </p:extLst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85720" y="1268760"/>
            <a:ext cx="8501122" cy="3286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8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+mj-lt"/>
                <a:ea typeface="+mj-ea"/>
                <a:cs typeface="+mj-cs"/>
              </a:rPr>
              <a:t>Исполнение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48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+mj-lt"/>
                <a:ea typeface="+mj-ea"/>
                <a:cs typeface="+mj-cs"/>
              </a:rPr>
              <a:t>консолидированного бюджета Республики Марий Эл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48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+mj-lt"/>
                <a:ea typeface="+mj-ea"/>
                <a:cs typeface="+mj-cs"/>
              </a:rPr>
              <a:t>в единой базе данных</a:t>
            </a:r>
            <a:endParaRPr lang="ru-RU" sz="48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5604147"/>
      </p:ext>
    </p:extLst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5720" y="0"/>
            <a:ext cx="8501122" cy="2492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>
                <a:solidFill>
                  <a:srgbClr val="0070C0"/>
                </a:solidFill>
              </a:rPr>
              <a:t>Универсальная электронная карта (УЭК) становится единым федеральным стандартом идентификации гражданина для получения им в электронном виде государственных, муниципальных и иных </a:t>
            </a:r>
            <a:r>
              <a:rPr lang="ru-RU" sz="3200" b="1" dirty="0" smtClean="0">
                <a:solidFill>
                  <a:srgbClr val="0070C0"/>
                </a:solidFill>
              </a:rPr>
              <a:t>услуг</a:t>
            </a:r>
            <a:endParaRPr lang="ru-RU" sz="32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86794"/>
            <a:ext cx="6589017" cy="430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45758"/>
      </p:ext>
    </p:extLst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Варианты централизации: </a:t>
            </a:r>
            <a:r>
              <a:rPr lang="ru-RU" sz="36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файловый обмен</a:t>
            </a:r>
            <a:endParaRPr lang="ru-RU" sz="36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1115616" y="1628800"/>
            <a:ext cx="648072" cy="792088"/>
          </a:xfrm>
          <a:prstGeom prst="flowChartMagneticDisk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ФО1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1115616" y="4869160"/>
            <a:ext cx="648072" cy="792088"/>
          </a:xfrm>
          <a:prstGeom prst="flowChartMagneticDisk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ФО17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1115616" y="3789040"/>
            <a:ext cx="648072" cy="792088"/>
          </a:xfrm>
          <a:prstGeom prst="flowChartMagneticDisk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ФО…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1115616" y="2708920"/>
            <a:ext cx="648072" cy="792088"/>
          </a:xfrm>
          <a:prstGeom prst="flowChartMagneticDisk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ФО2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3419872" y="2636912"/>
            <a:ext cx="1368152" cy="1800200"/>
          </a:xfrm>
          <a:prstGeom prst="flowChartMagneticDisk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Минфин РМЭ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691680" y="2060848"/>
            <a:ext cx="1728192" cy="1296144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  <a:tailEnd type="arrow"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9" idx="2"/>
          </p:cNvCxnSpPr>
          <p:nvPr/>
        </p:nvCxnSpPr>
        <p:spPr>
          <a:xfrm>
            <a:off x="1691680" y="3140968"/>
            <a:ext cx="1728192" cy="396044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  <a:tailEnd type="arrow"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691680" y="3789040"/>
            <a:ext cx="1728192" cy="360040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  <a:tailEnd type="arrow"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4"/>
          </p:cNvCxnSpPr>
          <p:nvPr/>
        </p:nvCxnSpPr>
        <p:spPr>
          <a:xfrm flipV="1">
            <a:off x="1763688" y="3933056"/>
            <a:ext cx="1656184" cy="1332148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  <a:tailEnd type="arrow"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220072" y="1700808"/>
          <a:ext cx="3120008" cy="26568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1200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Минусы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dirty="0" smtClean="0"/>
                        <a:t>Не «</a:t>
                      </a:r>
                      <a:r>
                        <a:rPr lang="ru-RU" dirty="0" err="1" smtClean="0"/>
                        <a:t>онлайн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r>
                        <a:rPr lang="ru-RU" baseline="0" dirty="0" smtClean="0"/>
                        <a:t> единства классификаторов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Необходимость администрирования БД в МО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Сложно обеспечить единство методологии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Улыбающееся лицо 20"/>
          <p:cNvSpPr/>
          <p:nvPr/>
        </p:nvSpPr>
        <p:spPr>
          <a:xfrm>
            <a:off x="395536" y="1556792"/>
            <a:ext cx="432048" cy="432048"/>
          </a:xfrm>
          <a:prstGeom prst="smileyFace">
            <a:avLst>
              <a:gd name="adj" fmla="val 244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лыбающееся лицо 23"/>
          <p:cNvSpPr/>
          <p:nvPr/>
        </p:nvSpPr>
        <p:spPr>
          <a:xfrm>
            <a:off x="611560" y="1700808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лыбающееся лицо 29"/>
          <p:cNvSpPr/>
          <p:nvPr/>
        </p:nvSpPr>
        <p:spPr>
          <a:xfrm>
            <a:off x="395536" y="2636912"/>
            <a:ext cx="432048" cy="432048"/>
          </a:xfrm>
          <a:prstGeom prst="smileyFace">
            <a:avLst>
              <a:gd name="adj" fmla="val 244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лыбающееся лицо 30"/>
          <p:cNvSpPr/>
          <p:nvPr/>
        </p:nvSpPr>
        <p:spPr>
          <a:xfrm>
            <a:off x="611560" y="2780928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лыбающееся лицо 31"/>
          <p:cNvSpPr/>
          <p:nvPr/>
        </p:nvSpPr>
        <p:spPr>
          <a:xfrm>
            <a:off x="395536" y="3645024"/>
            <a:ext cx="432048" cy="432048"/>
          </a:xfrm>
          <a:prstGeom prst="smileyFace">
            <a:avLst>
              <a:gd name="adj" fmla="val 244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лыбающееся лицо 32"/>
          <p:cNvSpPr/>
          <p:nvPr/>
        </p:nvSpPr>
        <p:spPr>
          <a:xfrm>
            <a:off x="611560" y="3789040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лыбающееся лицо 33"/>
          <p:cNvSpPr/>
          <p:nvPr/>
        </p:nvSpPr>
        <p:spPr>
          <a:xfrm>
            <a:off x="395536" y="4725144"/>
            <a:ext cx="432048" cy="432048"/>
          </a:xfrm>
          <a:prstGeom prst="smileyFace">
            <a:avLst>
              <a:gd name="adj" fmla="val 244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лыбающееся лицо 34"/>
          <p:cNvSpPr/>
          <p:nvPr/>
        </p:nvSpPr>
        <p:spPr>
          <a:xfrm>
            <a:off x="611560" y="4869160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лыбающееся лицо 39"/>
          <p:cNvSpPr/>
          <p:nvPr/>
        </p:nvSpPr>
        <p:spPr>
          <a:xfrm>
            <a:off x="3923928" y="1772816"/>
            <a:ext cx="432048" cy="432048"/>
          </a:xfrm>
          <a:prstGeom prst="smileyFace">
            <a:avLst>
              <a:gd name="adj" fmla="val 244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лыбающееся лицо 36"/>
          <p:cNvSpPr/>
          <p:nvPr/>
        </p:nvSpPr>
        <p:spPr>
          <a:xfrm>
            <a:off x="3635896" y="2132856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лыбающееся лицо 37"/>
          <p:cNvSpPr/>
          <p:nvPr/>
        </p:nvSpPr>
        <p:spPr>
          <a:xfrm>
            <a:off x="3923928" y="2204864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лыбающееся лицо 38"/>
          <p:cNvSpPr/>
          <p:nvPr/>
        </p:nvSpPr>
        <p:spPr>
          <a:xfrm>
            <a:off x="4211960" y="2276872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5292080" y="5157192"/>
          <a:ext cx="3120008" cy="7366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1200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Плюсы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dirty="0" smtClean="0"/>
                        <a:t>Автономная</a:t>
                      </a:r>
                      <a:r>
                        <a:rPr lang="ru-RU" baseline="0" dirty="0" smtClean="0"/>
                        <a:t> работа МО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3" name="Рисунок 62" descr="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643683"/>
            <a:ext cx="304800" cy="304800"/>
          </a:xfrm>
          <a:prstGeom prst="rect">
            <a:avLst/>
          </a:prstGeom>
        </p:spPr>
      </p:pic>
      <p:pic>
        <p:nvPicPr>
          <p:cNvPr id="64" name="Рисунок 63" descr="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729508"/>
            <a:ext cx="304800" cy="304800"/>
          </a:xfrm>
          <a:prstGeom prst="rect">
            <a:avLst/>
          </a:prstGeom>
        </p:spPr>
      </p:pic>
      <p:pic>
        <p:nvPicPr>
          <p:cNvPr id="65" name="Рисунок 64" descr="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789040"/>
            <a:ext cx="304800" cy="304800"/>
          </a:xfrm>
          <a:prstGeom prst="rect">
            <a:avLst/>
          </a:prstGeom>
        </p:spPr>
      </p:pic>
      <p:pic>
        <p:nvPicPr>
          <p:cNvPr id="66" name="Рисунок 65" descr="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1248" y="486916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39163"/>
      </p:ext>
    </p:extLst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0.29844 0.28241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141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0.29844 0.103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52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0.30018 -0.06181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31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0.29844 -0.2321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-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Улыбающееся лицо 39"/>
          <p:cNvSpPr/>
          <p:nvPr/>
        </p:nvSpPr>
        <p:spPr>
          <a:xfrm>
            <a:off x="3923928" y="1772816"/>
            <a:ext cx="432048" cy="432048"/>
          </a:xfrm>
          <a:prstGeom prst="smileyFace">
            <a:avLst>
              <a:gd name="adj" fmla="val 244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лыбающееся лицо 35"/>
          <p:cNvSpPr/>
          <p:nvPr/>
        </p:nvSpPr>
        <p:spPr>
          <a:xfrm>
            <a:off x="4139952" y="1844824"/>
            <a:ext cx="432048" cy="432048"/>
          </a:xfrm>
          <a:prstGeom prst="smileyFace">
            <a:avLst>
              <a:gd name="adj" fmla="val 4653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Варианты централизации: </a:t>
            </a:r>
            <a:r>
              <a:rPr lang="en-US" sz="36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WEB </a:t>
            </a:r>
            <a:r>
              <a:rPr lang="ru-RU" sz="36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технологии</a:t>
            </a:r>
            <a:endParaRPr lang="ru-RU" sz="36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3419872" y="2636912"/>
            <a:ext cx="1368152" cy="1800200"/>
          </a:xfrm>
          <a:prstGeom prst="flowChartMagneticDisk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Минфин РМЭ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115616" y="2060848"/>
            <a:ext cx="2304256" cy="1296144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  <a:tailEnd type="arrow"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9" idx="2"/>
          </p:cNvCxnSpPr>
          <p:nvPr/>
        </p:nvCxnSpPr>
        <p:spPr>
          <a:xfrm>
            <a:off x="1115616" y="3068960"/>
            <a:ext cx="2304256" cy="468052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  <a:tailEnd type="arrow"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115616" y="3789040"/>
            <a:ext cx="2304256" cy="216024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  <a:tailEnd type="arrow"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115616" y="3933056"/>
            <a:ext cx="2304256" cy="1080120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  <a:tailEnd type="arrow"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220072" y="1700808"/>
          <a:ext cx="3120008" cy="16510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1200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Минусы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dirty="0" smtClean="0"/>
                        <a:t>Необходим надежный постоянный канал связи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Ограниченные возможности интерфейса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Улыбающееся лицо 23"/>
          <p:cNvSpPr/>
          <p:nvPr/>
        </p:nvSpPr>
        <p:spPr>
          <a:xfrm>
            <a:off x="611560" y="1700808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лыбающееся лицо 30"/>
          <p:cNvSpPr/>
          <p:nvPr/>
        </p:nvSpPr>
        <p:spPr>
          <a:xfrm>
            <a:off x="611560" y="2780928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лыбающееся лицо 32"/>
          <p:cNvSpPr/>
          <p:nvPr/>
        </p:nvSpPr>
        <p:spPr>
          <a:xfrm>
            <a:off x="611560" y="3789040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лыбающееся лицо 34"/>
          <p:cNvSpPr/>
          <p:nvPr/>
        </p:nvSpPr>
        <p:spPr>
          <a:xfrm>
            <a:off x="611560" y="4869160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лыбающееся лицо 36"/>
          <p:cNvSpPr/>
          <p:nvPr/>
        </p:nvSpPr>
        <p:spPr>
          <a:xfrm>
            <a:off x="3635896" y="2132856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лыбающееся лицо 37"/>
          <p:cNvSpPr/>
          <p:nvPr/>
        </p:nvSpPr>
        <p:spPr>
          <a:xfrm>
            <a:off x="3923928" y="2204864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лыбающееся лицо 38"/>
          <p:cNvSpPr/>
          <p:nvPr/>
        </p:nvSpPr>
        <p:spPr>
          <a:xfrm>
            <a:off x="4211960" y="2276872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5220072" y="3573016"/>
          <a:ext cx="3120008" cy="26568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1200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Плюсы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dirty="0" smtClean="0"/>
                        <a:t>Нет необходимости</a:t>
                      </a:r>
                      <a:r>
                        <a:rPr lang="ru-RU" baseline="0" dirty="0" smtClean="0"/>
                        <a:t> администрирования БД в МО</a:t>
                      </a:r>
                      <a:endParaRPr lang="ru-RU" dirty="0"/>
                    </a:p>
                  </a:txBody>
                  <a:tcPr/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dirty="0" smtClean="0"/>
                        <a:t>Единые реестры и классификаторы</a:t>
                      </a:r>
                      <a:endParaRPr lang="ru-RU" dirty="0"/>
                    </a:p>
                  </a:txBody>
                  <a:tcPr/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dirty="0" smtClean="0"/>
                        <a:t>Обеспечение единства методологии</a:t>
                      </a:r>
                      <a:endParaRPr lang="ru-RU" dirty="0"/>
                    </a:p>
                  </a:txBody>
                  <a:tcPr/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dirty="0" smtClean="0"/>
                        <a:t>«</a:t>
                      </a:r>
                      <a:r>
                        <a:rPr lang="ru-RU" dirty="0" err="1" smtClean="0"/>
                        <a:t>Онлайн</a:t>
                      </a:r>
                      <a:r>
                        <a:rPr lang="ru-RU" dirty="0" smtClean="0"/>
                        <a:t>» режим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6" name="Рисунок 65" descr="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284984"/>
            <a:ext cx="304800" cy="304800"/>
          </a:xfrm>
          <a:prstGeom prst="rect">
            <a:avLst/>
          </a:prstGeom>
        </p:spPr>
      </p:pic>
      <p:pic>
        <p:nvPicPr>
          <p:cNvPr id="41" name="Рисунок 40" descr="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0304" y="3437384"/>
            <a:ext cx="304800" cy="304800"/>
          </a:xfrm>
          <a:prstGeom prst="rect">
            <a:avLst/>
          </a:prstGeom>
        </p:spPr>
      </p:pic>
      <p:pic>
        <p:nvPicPr>
          <p:cNvPr id="42" name="Рисунок 41" descr="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2704" y="3589784"/>
            <a:ext cx="304800" cy="304800"/>
          </a:xfrm>
          <a:prstGeom prst="rect">
            <a:avLst/>
          </a:prstGeom>
        </p:spPr>
      </p:pic>
      <p:pic>
        <p:nvPicPr>
          <p:cNvPr id="44" name="Рисунок 43" descr="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5104" y="3742184"/>
            <a:ext cx="304800" cy="304800"/>
          </a:xfrm>
          <a:prstGeom prst="rect">
            <a:avLst/>
          </a:prstGeom>
        </p:spPr>
      </p:pic>
      <p:sp>
        <p:nvSpPr>
          <p:cNvPr id="50" name="Облако 49"/>
          <p:cNvSpPr/>
          <p:nvPr/>
        </p:nvSpPr>
        <p:spPr>
          <a:xfrm>
            <a:off x="1475656" y="2204864"/>
            <a:ext cx="1368152" cy="2880320"/>
          </a:xfrm>
          <a:prstGeom prst="cloud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chemeClr val="accent3">
                <a:lumMod val="75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Интер-нет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9552" y="2113111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ФО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9552" y="321297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ФО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9552" y="420134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ФО …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9552" y="5281463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17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Улыбающееся лицо 39"/>
          <p:cNvSpPr/>
          <p:nvPr/>
        </p:nvSpPr>
        <p:spPr>
          <a:xfrm>
            <a:off x="3923928" y="1772816"/>
            <a:ext cx="432048" cy="432048"/>
          </a:xfrm>
          <a:prstGeom prst="smileyFace">
            <a:avLst>
              <a:gd name="adj" fmla="val 244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лыбающееся лицо 35"/>
          <p:cNvSpPr/>
          <p:nvPr/>
        </p:nvSpPr>
        <p:spPr>
          <a:xfrm>
            <a:off x="4139952" y="1844824"/>
            <a:ext cx="432048" cy="432048"/>
          </a:xfrm>
          <a:prstGeom prst="smileyFace">
            <a:avLst>
              <a:gd name="adj" fmla="val 4653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ru-RU" sz="3600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Варианты централизации: </a:t>
            </a:r>
            <a:r>
              <a:rPr lang="en-US" sz="3600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SMART</a:t>
            </a:r>
            <a:r>
              <a:rPr lang="en-US" sz="36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 </a:t>
            </a:r>
            <a:r>
              <a:rPr lang="ru-RU" sz="36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технологии</a:t>
            </a:r>
            <a:endParaRPr lang="ru-RU" sz="36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3419872" y="2636912"/>
            <a:ext cx="1368152" cy="1800200"/>
          </a:xfrm>
          <a:prstGeom prst="flowChartMagneticDisk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Минфин РМЭ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115616" y="2060848"/>
            <a:ext cx="2304256" cy="1296144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  <a:tailEnd type="arrow"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9" idx="2"/>
          </p:cNvCxnSpPr>
          <p:nvPr/>
        </p:nvCxnSpPr>
        <p:spPr>
          <a:xfrm>
            <a:off x="1115616" y="3068960"/>
            <a:ext cx="2304256" cy="468052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  <a:tailEnd type="arrow"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115616" y="3789040"/>
            <a:ext cx="2304256" cy="216024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  <a:tailEnd type="arrow"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115616" y="3933056"/>
            <a:ext cx="2304256" cy="1080120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  <a:tailEnd type="arrow"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Улыбающееся лицо 23"/>
          <p:cNvSpPr/>
          <p:nvPr/>
        </p:nvSpPr>
        <p:spPr>
          <a:xfrm>
            <a:off x="611560" y="1700808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лыбающееся лицо 30"/>
          <p:cNvSpPr/>
          <p:nvPr/>
        </p:nvSpPr>
        <p:spPr>
          <a:xfrm>
            <a:off x="611560" y="2780928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лыбающееся лицо 32"/>
          <p:cNvSpPr/>
          <p:nvPr/>
        </p:nvSpPr>
        <p:spPr>
          <a:xfrm>
            <a:off x="611560" y="3789040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лыбающееся лицо 34"/>
          <p:cNvSpPr/>
          <p:nvPr/>
        </p:nvSpPr>
        <p:spPr>
          <a:xfrm>
            <a:off x="611560" y="4869160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лыбающееся лицо 36"/>
          <p:cNvSpPr/>
          <p:nvPr/>
        </p:nvSpPr>
        <p:spPr>
          <a:xfrm>
            <a:off x="3635896" y="2132856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лыбающееся лицо 37"/>
          <p:cNvSpPr/>
          <p:nvPr/>
        </p:nvSpPr>
        <p:spPr>
          <a:xfrm>
            <a:off x="3923928" y="2204864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лыбающееся лицо 38"/>
          <p:cNvSpPr/>
          <p:nvPr/>
        </p:nvSpPr>
        <p:spPr>
          <a:xfrm>
            <a:off x="4211960" y="2276872"/>
            <a:ext cx="432048" cy="432048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5220072" y="1556792"/>
          <a:ext cx="3120008" cy="39370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1200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Плюсы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dirty="0" smtClean="0"/>
                        <a:t>Нет необходимости</a:t>
                      </a:r>
                      <a:r>
                        <a:rPr lang="ru-RU" baseline="0" dirty="0" smtClean="0"/>
                        <a:t> администрирования БД в МО</a:t>
                      </a:r>
                      <a:endParaRPr lang="ru-RU" dirty="0"/>
                    </a:p>
                  </a:txBody>
                  <a:tcPr/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dirty="0" smtClean="0"/>
                        <a:t>Единые реестры и классификаторы</a:t>
                      </a:r>
                      <a:endParaRPr lang="ru-RU" dirty="0"/>
                    </a:p>
                  </a:txBody>
                  <a:tcPr/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dirty="0" smtClean="0"/>
                        <a:t>Обеспечение единства методологии</a:t>
                      </a:r>
                      <a:endParaRPr lang="ru-RU" dirty="0"/>
                    </a:p>
                  </a:txBody>
                  <a:tcPr/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dirty="0" smtClean="0"/>
                        <a:t>«</a:t>
                      </a:r>
                      <a:r>
                        <a:rPr lang="ru-RU" dirty="0" err="1" smtClean="0"/>
                        <a:t>Онлайн</a:t>
                      </a:r>
                      <a:r>
                        <a:rPr lang="ru-RU" dirty="0" smtClean="0"/>
                        <a:t>» и</a:t>
                      </a:r>
                      <a:r>
                        <a:rPr lang="ru-RU" baseline="0" dirty="0" smtClean="0"/>
                        <a:t> «</a:t>
                      </a:r>
                      <a:r>
                        <a:rPr lang="ru-RU" baseline="0" dirty="0" err="1" smtClean="0"/>
                        <a:t>Оффлайн</a:t>
                      </a:r>
                      <a:r>
                        <a:rPr lang="ru-RU" baseline="0" dirty="0" smtClean="0"/>
                        <a:t>» </a:t>
                      </a:r>
                      <a:r>
                        <a:rPr lang="ru-RU" dirty="0" smtClean="0"/>
                        <a:t>режим</a:t>
                      </a:r>
                      <a:endParaRPr lang="ru-RU" dirty="0"/>
                    </a:p>
                  </a:txBody>
                  <a:tcPr/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Полноценный интерфейс</a:t>
                      </a:r>
                      <a:endParaRPr lang="ru-RU" dirty="0"/>
                    </a:p>
                  </a:txBody>
                  <a:tcPr/>
                </a:tc>
              </a:tr>
              <a:tr h="365016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на плохих каналах связи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6" name="Рисунок 65" descr="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91136" y="3284984"/>
            <a:ext cx="304800" cy="304800"/>
          </a:xfrm>
          <a:prstGeom prst="rect">
            <a:avLst/>
          </a:prstGeom>
        </p:spPr>
      </p:pic>
      <p:pic>
        <p:nvPicPr>
          <p:cNvPr id="41" name="Рисунок 40" descr="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0304" y="3437384"/>
            <a:ext cx="304800" cy="304800"/>
          </a:xfrm>
          <a:prstGeom prst="rect">
            <a:avLst/>
          </a:prstGeom>
        </p:spPr>
      </p:pic>
      <p:pic>
        <p:nvPicPr>
          <p:cNvPr id="42" name="Рисунок 41" descr="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2704" y="3589784"/>
            <a:ext cx="304800" cy="304800"/>
          </a:xfrm>
          <a:prstGeom prst="rect">
            <a:avLst/>
          </a:prstGeom>
        </p:spPr>
      </p:pic>
      <p:pic>
        <p:nvPicPr>
          <p:cNvPr id="44" name="Рисунок 43" descr="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3184" y="3789040"/>
            <a:ext cx="304800" cy="304800"/>
          </a:xfrm>
          <a:prstGeom prst="rect">
            <a:avLst/>
          </a:prstGeom>
        </p:spPr>
      </p:pic>
      <p:sp>
        <p:nvSpPr>
          <p:cNvPr id="50" name="Облако 49"/>
          <p:cNvSpPr/>
          <p:nvPr/>
        </p:nvSpPr>
        <p:spPr>
          <a:xfrm>
            <a:off x="1475656" y="2204864"/>
            <a:ext cx="1368152" cy="2880320"/>
          </a:xfrm>
          <a:prstGeom prst="cloud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chemeClr val="accent3">
                <a:lumMod val="75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Интер-нет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9552" y="2113111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ФО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9552" y="321297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ФО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9552" y="420134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ФО …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9552" y="528146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ФО 17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1115616" y="2060848"/>
            <a:ext cx="576064" cy="288032"/>
          </a:xfrm>
          <a:prstGeom prst="flowChartAlternateProcess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КЭШ</a:t>
            </a:r>
            <a:endParaRPr lang="ru-RU" sz="1400" dirty="0"/>
          </a:p>
        </p:txBody>
      </p:sp>
      <p:pic>
        <p:nvPicPr>
          <p:cNvPr id="34" name="Рисунок 33" descr="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2864" y="2060848"/>
            <a:ext cx="304800" cy="3048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5720" y="1268760"/>
            <a:ext cx="8501122" cy="3286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8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+mj-lt"/>
                <a:ea typeface="+mj-ea"/>
                <a:cs typeface="+mj-cs"/>
              </a:rPr>
              <a:t>СВОД </a:t>
            </a:r>
            <a:endParaRPr lang="ru-RU" sz="4800" b="1" dirty="0" smtClean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48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+mj-lt"/>
                <a:ea typeface="+mj-ea"/>
                <a:cs typeface="+mj-cs"/>
              </a:rPr>
              <a:t>консолидированной отчетности </a:t>
            </a:r>
            <a:r>
              <a:rPr lang="ru-RU" sz="48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+mj-lt"/>
                <a:ea typeface="+mj-ea"/>
                <a:cs typeface="+mj-cs"/>
              </a:rPr>
              <a:t>в </a:t>
            </a:r>
            <a:r>
              <a:rPr lang="ru-RU" sz="48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+mj-lt"/>
                <a:ea typeface="+mj-ea"/>
                <a:cs typeface="+mj-cs"/>
              </a:rPr>
              <a:t>масштабе </a:t>
            </a:r>
            <a:r>
              <a:rPr lang="ru-RU" sz="48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+mj-lt"/>
                <a:ea typeface="+mj-ea"/>
                <a:cs typeface="+mj-cs"/>
              </a:rPr>
              <a:t>субъекта Российской Федерации</a:t>
            </a:r>
            <a:endParaRPr lang="ru-RU" sz="48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5222312"/>
      </p:ext>
    </p:extLst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06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0070C0"/>
                </a:solidFill>
              </a:rPr>
              <a:t>ПАКЕТЫ ОТЧЕТНОСТИ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Рисунок 2" descr="paket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548680"/>
            <a:ext cx="8784976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539"/>
            <a:ext cx="9144000" cy="690563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0070C0"/>
                </a:solidFill>
              </a:rPr>
              <a:t>ВОЗМОЖНОСТИ КОМПЛЕКСА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6147" name="Рисунок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36711"/>
            <a:ext cx="4211960" cy="329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91881" y="1052736"/>
            <a:ext cx="55446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dirty="0" smtClean="0">
                <a:solidFill>
                  <a:srgbClr val="0070C0"/>
                </a:solidFill>
                <a:latin typeface="Times New Roman Cyr" pitchFamily="18" charset="0"/>
                <a:cs typeface="Times New Roman Cyr" pitchFamily="18" charset="0"/>
              </a:rPr>
              <a:t>Удалённое </a:t>
            </a:r>
            <a:r>
              <a:rPr lang="ru-RU" sz="1200" dirty="0">
                <a:solidFill>
                  <a:srgbClr val="0070C0"/>
                </a:solidFill>
                <a:latin typeface="Times New Roman Cyr" pitchFamily="18" charset="0"/>
                <a:cs typeface="Times New Roman Cyr" pitchFamily="18" charset="0"/>
              </a:rPr>
              <a:t>формирование отчётности в WEB-технологии (</a:t>
            </a:r>
            <a:r>
              <a:rPr lang="ru-RU" sz="1200" dirty="0" err="1">
                <a:solidFill>
                  <a:srgbClr val="0070C0"/>
                </a:solidFill>
                <a:latin typeface="Times New Roman Cyr" pitchFamily="18" charset="0"/>
                <a:cs typeface="Times New Roman Cyr" pitchFamily="18" charset="0"/>
              </a:rPr>
              <a:t>Свод-WEB</a:t>
            </a:r>
            <a:r>
              <a:rPr lang="ru-RU" sz="1200" dirty="0">
                <a:solidFill>
                  <a:srgbClr val="0070C0"/>
                </a:solidFill>
                <a:latin typeface="Times New Roman Cyr" pitchFamily="18" charset="0"/>
                <a:cs typeface="Times New Roman Cyr" pitchFamily="18" charset="0"/>
              </a:rPr>
              <a:t>) позволяет пользователям даже в самом отдалённом районе субъекта формировать отчётность в единой базе по Интернету, производить контроль и анализ.</a:t>
            </a:r>
          </a:p>
          <a:p>
            <a:pPr algn="just">
              <a:defRPr/>
            </a:pPr>
            <a:endParaRPr lang="ru-RU" sz="1200" dirty="0">
              <a:solidFill>
                <a:srgbClr val="0070C0"/>
              </a:solidFill>
              <a:latin typeface="Times New Roman Cyr" pitchFamily="18" charset="0"/>
              <a:cs typeface="Times New Roman Cyr" pitchFamily="18" charset="0"/>
            </a:endParaRPr>
          </a:p>
          <a:p>
            <a:pPr algn="just">
              <a:defRPr/>
            </a:pPr>
            <a:r>
              <a:rPr lang="ru-RU" sz="1200" dirty="0">
                <a:solidFill>
                  <a:srgbClr val="0070C0"/>
                </a:solidFill>
                <a:latin typeface="Times New Roman Cyr" pitchFamily="18" charset="0"/>
                <a:cs typeface="Times New Roman Cyr" pitchFamily="18" charset="0"/>
              </a:rPr>
              <a:t>Эта технология позволяет значительно разгрузить финансовые органы субъекта Российской Федерации и </a:t>
            </a:r>
            <a:r>
              <a:rPr lang="ru-RU" sz="1200" dirty="0" smtClean="0">
                <a:solidFill>
                  <a:srgbClr val="0070C0"/>
                </a:solidFill>
                <a:latin typeface="Times New Roman Cyr" pitchFamily="18" charset="0"/>
                <a:cs typeface="Times New Roman Cyr" pitchFamily="18" charset="0"/>
              </a:rPr>
              <a:t>на </a:t>
            </a:r>
            <a:r>
              <a:rPr lang="ru-RU" sz="1200" dirty="0">
                <a:solidFill>
                  <a:srgbClr val="0070C0"/>
                </a:solidFill>
                <a:latin typeface="Times New Roman Cyr" pitchFamily="18" charset="0"/>
                <a:cs typeface="Times New Roman Cyr" pitchFamily="18" charset="0"/>
              </a:rPr>
              <a:t>порядок повысить эффективность процесса сбора отчётности.</a:t>
            </a:r>
          </a:p>
        </p:txBody>
      </p:sp>
      <p:pic>
        <p:nvPicPr>
          <p:cNvPr id="6149" name="Рисунок 5" descr="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3271176"/>
            <a:ext cx="4329893" cy="306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3857626"/>
            <a:ext cx="5184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1200" dirty="0">
              <a:solidFill>
                <a:schemeClr val="bg2">
                  <a:lumMod val="60000"/>
                  <a:lumOff val="40000"/>
                </a:schemeClr>
              </a:solidFill>
              <a:latin typeface="Times New Roman Cyr" pitchFamily="18" charset="0"/>
              <a:cs typeface="Times New Roman Cyr" pitchFamily="18" charset="0"/>
            </a:endParaRPr>
          </a:p>
          <a:p>
            <a:pPr algn="just">
              <a:defRPr/>
            </a:pPr>
            <a:r>
              <a:rPr lang="ru-RU" sz="1200" dirty="0">
                <a:solidFill>
                  <a:srgbClr val="0070C0"/>
                </a:solidFill>
                <a:latin typeface="Times New Roman Cyr" pitchFamily="18" charset="0"/>
                <a:cs typeface="Times New Roman Cyr" pitchFamily="18" charset="0"/>
              </a:rPr>
              <a:t>Контрольные соотношения, содержащиеся в </a:t>
            </a:r>
            <a:r>
              <a:rPr lang="ru-RU" sz="1200" dirty="0" smtClean="0">
                <a:solidFill>
                  <a:srgbClr val="0070C0"/>
                </a:solidFill>
                <a:latin typeface="Times New Roman Cyr" pitchFamily="18" charset="0"/>
                <a:cs typeface="Times New Roman Cyr" pitchFamily="18" charset="0"/>
              </a:rPr>
              <a:t>комплексе</a:t>
            </a:r>
            <a:r>
              <a:rPr lang="en-US" sz="1200" dirty="0" smtClean="0">
                <a:solidFill>
                  <a:srgbClr val="0070C0"/>
                </a:solidFill>
                <a:latin typeface="Times New Roman Cyr" pitchFamily="18" charset="0"/>
                <a:cs typeface="Times New Roman Cyr" pitchFamily="18" charset="0"/>
              </a:rPr>
              <a:t> </a:t>
            </a:r>
            <a:r>
              <a:rPr lang="ru-RU" sz="1200" dirty="0" err="1" smtClean="0">
                <a:solidFill>
                  <a:srgbClr val="0070C0"/>
                </a:solidFill>
                <a:latin typeface="Times New Roman Cyr" pitchFamily="18" charset="0"/>
                <a:cs typeface="Times New Roman Cyr" pitchFamily="18" charset="0"/>
              </a:rPr>
              <a:t>Свод-WEB</a:t>
            </a:r>
            <a:r>
              <a:rPr lang="ru-RU" sz="1200" dirty="0" smtClean="0">
                <a:solidFill>
                  <a:srgbClr val="0070C0"/>
                </a:solidFill>
                <a:latin typeface="Times New Roman Cyr" pitchFamily="18" charset="0"/>
                <a:cs typeface="Times New Roman Cyr" pitchFamily="18" charset="0"/>
              </a:rPr>
              <a:t> </a:t>
            </a:r>
            <a:r>
              <a:rPr lang="ru-RU" sz="1200" dirty="0">
                <a:solidFill>
                  <a:srgbClr val="0070C0"/>
                </a:solidFill>
                <a:latin typeface="Times New Roman Cyr" pitchFamily="18" charset="0"/>
                <a:cs typeface="Times New Roman Cyr" pitchFamily="18" charset="0"/>
              </a:rPr>
              <a:t>соответствуют контрольным соотношениям программного обеспечения принимающей стороны (Министерства Финансов  и Федерального Казначейства).</a:t>
            </a:r>
          </a:p>
          <a:p>
            <a:pPr algn="just">
              <a:defRPr/>
            </a:pPr>
            <a:endParaRPr lang="ru-RU" sz="1200" dirty="0">
              <a:solidFill>
                <a:srgbClr val="0070C0"/>
              </a:solidFill>
              <a:latin typeface="Times New Roman Cyr" pitchFamily="18" charset="0"/>
              <a:cs typeface="Times New Roman Cyr" pitchFamily="18" charset="0"/>
            </a:endParaRPr>
          </a:p>
          <a:p>
            <a:pPr algn="just">
              <a:defRPr/>
            </a:pPr>
            <a:r>
              <a:rPr lang="ru-RU" sz="1200" dirty="0">
                <a:solidFill>
                  <a:srgbClr val="0070C0"/>
                </a:solidFill>
                <a:latin typeface="Times New Roman Cyr" pitchFamily="18" charset="0"/>
                <a:cs typeface="Times New Roman Cyr" pitchFamily="18" charset="0"/>
              </a:rPr>
              <a:t>Автоматическое обновление с официального сайта компании обеспечивает постоянную актуальность и полное соответствие форм, контрольных соотношений и бланков утверждённым Минфином России.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0070C0"/>
                </a:solidFill>
              </a:rPr>
              <a:t>ВОЗМОЖНОСТИ КОМПЛЕКСА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500" y="1196752"/>
            <a:ext cx="4786313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 Cyr" pitchFamily="18" charset="0"/>
                <a:cs typeface="Times New Roman Cyr" pitchFamily="18" charset="0"/>
              </a:rPr>
              <a:t>Консолидация.</a:t>
            </a:r>
          </a:p>
          <a:p>
            <a:pPr algn="just">
              <a:defRPr/>
            </a:pPr>
            <a:r>
              <a:rPr lang="ru-RU" sz="1200" dirty="0">
                <a:solidFill>
                  <a:srgbClr val="0070C0"/>
                </a:solidFill>
                <a:latin typeface="Times New Roman Cyr" pitchFamily="18" charset="0"/>
                <a:cs typeface="Times New Roman Cyr" pitchFamily="18" charset="0"/>
              </a:rPr>
              <a:t>Автоматическая консолидация (взаимоисключение связанных показателей) избавляет пользователей </a:t>
            </a:r>
            <a:r>
              <a:rPr lang="ru-RU" sz="1200" dirty="0" err="1">
                <a:solidFill>
                  <a:srgbClr val="0070C0"/>
                </a:solidFill>
                <a:latin typeface="Times New Roman Cyr" pitchFamily="18" charset="0"/>
                <a:cs typeface="Times New Roman Cyr" pitchFamily="18" charset="0"/>
              </a:rPr>
              <a:t>Свод-WEB</a:t>
            </a:r>
            <a:r>
              <a:rPr lang="ru-RU" sz="1200" dirty="0">
                <a:solidFill>
                  <a:srgbClr val="0070C0"/>
                </a:solidFill>
                <a:latin typeface="Times New Roman Cyr" pitchFamily="18" charset="0"/>
                <a:cs typeface="Times New Roman Cyr" pitchFamily="18" charset="0"/>
              </a:rPr>
              <a:t> от необходимости производить эту трудоёмкую операцию вручную. Использование этого механизма обеспечивает максимум экономии времени и отсутствие ошибок.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88" y="3994150"/>
            <a:ext cx="4934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1200" dirty="0">
              <a:solidFill>
                <a:schemeClr val="bg2">
                  <a:lumMod val="60000"/>
                  <a:lumOff val="40000"/>
                </a:schemeClr>
              </a:solidFill>
              <a:latin typeface="Times New Roman Cyr" pitchFamily="18" charset="0"/>
              <a:cs typeface="Times New Roman Cyr" pitchFamily="18" charset="0"/>
            </a:endParaRPr>
          </a:p>
          <a:p>
            <a:pPr algn="just">
              <a:defRPr/>
            </a:pPr>
            <a:r>
              <a:rPr lang="ru-RU" sz="1200" b="1" dirty="0">
                <a:solidFill>
                  <a:srgbClr val="0070C0"/>
                </a:solidFill>
                <a:latin typeface="Times New Roman Cyr" pitchFamily="18" charset="0"/>
                <a:cs typeface="Times New Roman Cyr" pitchFamily="18" charset="0"/>
              </a:rPr>
              <a:t>Автоматическая сверка показателей с формами органов Федерального казначейства. </a:t>
            </a:r>
          </a:p>
          <a:p>
            <a:pPr algn="just">
              <a:defRPr/>
            </a:pPr>
            <a:r>
              <a:rPr lang="ru-RU" sz="1200" dirty="0">
                <a:solidFill>
                  <a:srgbClr val="0070C0"/>
                </a:solidFill>
                <a:latin typeface="Times New Roman Cyr" pitchFamily="18" charset="0"/>
                <a:cs typeface="Times New Roman Cyr" pitchFamily="18" charset="0"/>
              </a:rPr>
              <a:t>Механизм </a:t>
            </a:r>
            <a:r>
              <a:rPr lang="ru-RU" sz="1200" dirty="0" err="1">
                <a:solidFill>
                  <a:srgbClr val="0070C0"/>
                </a:solidFill>
                <a:latin typeface="Times New Roman Cyr" pitchFamily="18" charset="0"/>
                <a:cs typeface="Times New Roman Cyr" pitchFamily="18" charset="0"/>
              </a:rPr>
              <a:t>междокументного</a:t>
            </a:r>
            <a:r>
              <a:rPr lang="ru-RU" sz="1200" dirty="0">
                <a:solidFill>
                  <a:srgbClr val="0070C0"/>
                </a:solidFill>
                <a:latin typeface="Times New Roman Cyr" pitchFamily="18" charset="0"/>
                <a:cs typeface="Times New Roman Cyr" pitchFamily="18" charset="0"/>
              </a:rPr>
              <a:t> контроля позволяет автоматически производить сверку отчёта по поступлениям и выбытиям органа Федерального казначейства с отчётом об исполнении бюджета финансового органа субъекта. При этом формируется протокол с указанием обнаруженных отклонений.</a:t>
            </a:r>
          </a:p>
        </p:txBody>
      </p:sp>
      <p:pic>
        <p:nvPicPr>
          <p:cNvPr id="8197" name="Рисунок 7" descr="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42" y="836712"/>
            <a:ext cx="4036675" cy="31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8" descr="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6133" y="3356992"/>
            <a:ext cx="4519055" cy="285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7504d04-691e-4fc4-8f09-4f19fdbe90f6">XXJ7TYMEEKJ2-2563-33</_dlc_DocId>
    <_dlc_DocIdUrl xmlns="57504d04-691e-4fc4-8f09-4f19fdbe90f6">
      <Url>http://spsearch.gov.mari.ru:32643/minfin/_layouts/DocIdRedir.aspx?ID=XXJ7TYMEEKJ2-2563-33</Url>
      <Description>XXJ7TYMEEKJ2-2563-33</Description>
    </_dlc_DocIdUrl>
    <_dlc_DocIdPersistId xmlns="57504d04-691e-4fc4-8f09-4f19fdbe90f6">false</_dlc_DocIdPersistId>
    <_x041e__x043f__x0438__x0441__x0430__x043d__x0438__x0435_ xmlns="6d7c22ec-c6a4-4777-88aa-bc3c76ac660e" xsi:nil="true"/>
    <_x041f__x0430__x043f__x043a__x0430_ xmlns="0da00398-2b42-4673-8955-6fdb84dfcd31">2013 год</_x041f__x0430__x043f__x043a__x0430_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B96CE9D69C96A4DB9BA4CC074F13A2C" ma:contentTypeVersion="2" ma:contentTypeDescription="Создание документа." ma:contentTypeScope="" ma:versionID="0657294e817495c76f452b72733eacba">
  <xsd:schema xmlns:xsd="http://www.w3.org/2001/XMLSchema" xmlns:xs="http://www.w3.org/2001/XMLSchema" xmlns:p="http://schemas.microsoft.com/office/2006/metadata/properties" xmlns:ns2="57504d04-691e-4fc4-8f09-4f19fdbe90f6" xmlns:ns3="6d7c22ec-c6a4-4777-88aa-bc3c76ac660e" xmlns:ns4="0da00398-2b42-4673-8955-6fdb84dfcd31" targetNamespace="http://schemas.microsoft.com/office/2006/metadata/properties" ma:root="true" ma:fieldsID="3e516f0aa5489f0654a22354d4d07a14" ns2:_="" ns3:_="" ns4:_="">
    <xsd:import namespace="57504d04-691e-4fc4-8f09-4f19fdbe90f6"/>
    <xsd:import namespace="6d7c22ec-c6a4-4777-88aa-bc3c76ac660e"/>
    <xsd:import namespace="0da00398-2b42-4673-8955-6fdb84dfcd3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e__x043f__x0438__x0441__x0430__x043d__x0438__x0435_" minOccurs="0"/>
                <xsd:element ref="ns4:_x041f__x0430__x043f__x043a__x043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04d04-691e-4fc4-8f09-4f19fdbe90f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c22ec-c6a4-4777-88aa-bc3c76ac660e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11" nillable="true" ma:displayName="Описание" ma:internalName="_x041e__x043f__x0438__x0441__x0430__x043d__x0438__x0435_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00398-2b42-4673-8955-6fdb84dfcd31" elementFormDefault="qualified">
    <xsd:import namespace="http://schemas.microsoft.com/office/2006/documentManagement/types"/>
    <xsd:import namespace="http://schemas.microsoft.com/office/infopath/2007/PartnerControls"/>
    <xsd:element name="_x041f__x0430__x043f__x043a__x0430_" ma:index="12" nillable="true" ma:displayName="Папка" ma:default="2019 год" ma:format="Dropdown" ma:internalName="_x041f__x0430__x043f__x043a__x0430_">
      <xsd:simpleType>
        <xsd:restriction base="dms:Choice">
          <xsd:enumeration value="2010 год"/>
          <xsd:enumeration value="2011 год"/>
          <xsd:enumeration value="2012 год"/>
          <xsd:enumeration value="2013 год"/>
          <xsd:enumeration value="2014 год"/>
          <xsd:enumeration value="2015 год"/>
          <xsd:enumeration value="2016 год"/>
          <xsd:enumeration value="2017 год"/>
          <xsd:enumeration value="2018 год"/>
          <xsd:enumeration value="2019 год"/>
          <xsd:enumeration value="2020 год"/>
          <xsd:enumeration value="2021 год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1E4E3E-D18F-4778-8EDB-86583B11666C}"/>
</file>

<file path=customXml/itemProps2.xml><?xml version="1.0" encoding="utf-8"?>
<ds:datastoreItem xmlns:ds="http://schemas.openxmlformats.org/officeDocument/2006/customXml" ds:itemID="{77315A56-59EA-4CB7-9A79-A0BF77D0E545}"/>
</file>

<file path=customXml/itemProps3.xml><?xml version="1.0" encoding="utf-8"?>
<ds:datastoreItem xmlns:ds="http://schemas.openxmlformats.org/officeDocument/2006/customXml" ds:itemID="{77AB8861-8D4E-49B4-9818-9C6F120E1ECE}"/>
</file>

<file path=customXml/itemProps4.xml><?xml version="1.0" encoding="utf-8"?>
<ds:datastoreItem xmlns:ds="http://schemas.openxmlformats.org/officeDocument/2006/customXml" ds:itemID="{A66851D0-1721-4C78-A358-CC1A6DED731D}"/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1101</Words>
  <Application>Microsoft Office PowerPoint</Application>
  <PresentationFormat>Экран (4:3)</PresentationFormat>
  <Paragraphs>195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1_Тема Office</vt:lpstr>
      <vt:lpstr>Презентация PowerPoint</vt:lpstr>
      <vt:lpstr>Презентация PowerPoint</vt:lpstr>
      <vt:lpstr>Варианты централизации: файловый обмен</vt:lpstr>
      <vt:lpstr>Варианты централизации: WEB технологии</vt:lpstr>
      <vt:lpstr>Варианты централизации: SMART технологии</vt:lpstr>
      <vt:lpstr>Презентация PowerPoint</vt:lpstr>
      <vt:lpstr>ПАКЕТЫ ОТЧЕТНОСТИ</vt:lpstr>
      <vt:lpstr>ВОЗМОЖНОСТИ КОМПЛЕКСА</vt:lpstr>
      <vt:lpstr>ВОЗМОЖНОСТИ КОМПЛЕКСА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Универсальная электронная карта  как новый шаг в развитии социальных карт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Информационные технологии</dc:title>
  <dc:creator>Захаренко Юлия Александровна</dc:creator>
  <cp:lastModifiedBy>Поздеев Д.Ю.</cp:lastModifiedBy>
  <cp:revision>196</cp:revision>
  <dcterms:created xsi:type="dcterms:W3CDTF">2011-06-24T05:38:24Z</dcterms:created>
  <dcterms:modified xsi:type="dcterms:W3CDTF">2013-02-06T13:22:46Z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0x0101005B96CE9D69C96A4DB9BA4CC074F13A2C</vt:lpwstr>
  </property>
  <property fmtid="{D5CDD505-2E9C-101B-9397-08002B2CF9AE}" pid="3" name="_dlc_DocIdItemGuid">
    <vt:lpwstr>a06b508e-af7f-46ad-9a0a-d159484d81ef</vt:lpwstr>
  </property>
  <property fmtid="{D5CDD505-2E9C-101B-9397-08002B2CF9AE}" pid="4" name="Order">
    <vt:r8>900</vt:r8>
  </property>
  <property fmtid="{D5CDD505-2E9C-101B-9397-08002B2CF9AE}" pid="5" name="TemplateUrl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xd_Signature">
    <vt:bool>false</vt:bool>
  </property>
  <property fmtid="{D5CDD505-2E9C-101B-9397-08002B2CF9AE}" pid="9" name="xd_ProgID">
    <vt:lpwstr/>
  </property>
</Properties>
</file>